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3" r:id="rId2"/>
    <p:sldId id="360" r:id="rId3"/>
    <p:sldId id="361" r:id="rId4"/>
    <p:sldId id="304" r:id="rId5"/>
    <p:sldId id="333" r:id="rId6"/>
    <p:sldId id="332" r:id="rId7"/>
    <p:sldId id="335" r:id="rId8"/>
    <p:sldId id="291" r:id="rId9"/>
    <p:sldId id="356" r:id="rId10"/>
    <p:sldId id="358" r:id="rId11"/>
    <p:sldId id="336" r:id="rId12"/>
    <p:sldId id="338" r:id="rId13"/>
    <p:sldId id="339" r:id="rId14"/>
    <p:sldId id="340" r:id="rId15"/>
    <p:sldId id="341" r:id="rId16"/>
    <p:sldId id="342" r:id="rId17"/>
    <p:sldId id="343" r:id="rId18"/>
    <p:sldId id="352" r:id="rId19"/>
    <p:sldId id="351" r:id="rId20"/>
    <p:sldId id="348" r:id="rId21"/>
    <p:sldId id="359" r:id="rId22"/>
    <p:sldId id="349" r:id="rId23"/>
    <p:sldId id="350" r:id="rId24"/>
    <p:sldId id="353" r:id="rId25"/>
  </p:sldIdLst>
  <p:sldSz cx="12192000" cy="6858000"/>
  <p:notesSz cx="6889750"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FF"/>
    <a:srgbClr val="CCFFFF"/>
    <a:srgbClr val="0000FF"/>
    <a:srgbClr val="FF99FF"/>
    <a:srgbClr val="FF66CC"/>
    <a:srgbClr val="99FF66"/>
    <a:srgbClr val="0099FF"/>
    <a:srgbClr val="33CC33"/>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54" autoAdjust="0"/>
    <p:restoredTop sz="91635" autoAdjust="0"/>
  </p:normalViewPr>
  <p:slideViewPr>
    <p:cSldViewPr snapToGrid="0">
      <p:cViewPr varScale="1">
        <p:scale>
          <a:sx n="75" d="100"/>
          <a:sy n="75" d="100"/>
        </p:scale>
        <p:origin x="132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2B232503-4868-406A-95FF-FC0AFB68E79C}" type="datetimeFigureOut">
              <a:rPr lang="fr-FR" smtClean="0"/>
              <a:t>03/07/2024</a:t>
            </a:fld>
            <a:endParaRPr lang="fr-FR"/>
          </a:p>
        </p:txBody>
      </p:sp>
      <p:sp>
        <p:nvSpPr>
          <p:cNvPr id="4" name="Espace réservé de l'image des diapositives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notes 4"/>
          <p:cNvSpPr>
            <a:spLocks noGrp="1"/>
          </p:cNvSpPr>
          <p:nvPr>
            <p:ph type="body" sz="quarter" idx="3"/>
          </p:nvPr>
        </p:nvSpPr>
        <p:spPr>
          <a:xfrm>
            <a:off x="688975" y="4821506"/>
            <a:ext cx="5511800" cy="3944868"/>
          </a:xfrm>
          <a:prstGeom prst="rect">
            <a:avLst/>
          </a:prstGeom>
        </p:spPr>
        <p:txBody>
          <a:bodyPr vert="horz" lIns="96616" tIns="48308" rIns="96616" bIns="48308"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978DDA67-3F6E-4A8B-B2F3-9B50F43835C7}" type="slidenum">
              <a:rPr lang="fr-FR" smtClean="0"/>
              <a:t>‹N°›</a:t>
            </a:fld>
            <a:endParaRPr lang="fr-FR"/>
          </a:p>
        </p:txBody>
      </p:sp>
    </p:spTree>
    <p:extLst>
      <p:ext uri="{BB962C8B-B14F-4D97-AF65-F5344CB8AC3E}">
        <p14:creationId xmlns:p14="http://schemas.microsoft.com/office/powerpoint/2010/main" val="783933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78DDA67-3F6E-4A8B-B2F3-9B50F43835C7}" type="slidenum">
              <a:rPr lang="fr-FR" smtClean="0"/>
              <a:t>8</a:t>
            </a:fld>
            <a:endParaRPr lang="fr-FR" dirty="0"/>
          </a:p>
        </p:txBody>
      </p:sp>
    </p:spTree>
    <p:extLst>
      <p:ext uri="{BB962C8B-B14F-4D97-AF65-F5344CB8AC3E}">
        <p14:creationId xmlns:p14="http://schemas.microsoft.com/office/powerpoint/2010/main" val="211505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78DDA67-3F6E-4A8B-B2F3-9B50F43835C7}" type="slidenum">
              <a:rPr lang="fr-FR" smtClean="0"/>
              <a:t>9</a:t>
            </a:fld>
            <a:endParaRPr lang="fr-FR" dirty="0"/>
          </a:p>
        </p:txBody>
      </p:sp>
    </p:spTree>
    <p:extLst>
      <p:ext uri="{BB962C8B-B14F-4D97-AF65-F5344CB8AC3E}">
        <p14:creationId xmlns:p14="http://schemas.microsoft.com/office/powerpoint/2010/main" val="3127299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78DDA67-3F6E-4A8B-B2F3-9B50F43835C7}" type="slidenum">
              <a:rPr lang="fr-FR" smtClean="0"/>
              <a:t>10</a:t>
            </a:fld>
            <a:endParaRPr lang="fr-FR" dirty="0"/>
          </a:p>
        </p:txBody>
      </p:sp>
    </p:spTree>
    <p:extLst>
      <p:ext uri="{BB962C8B-B14F-4D97-AF65-F5344CB8AC3E}">
        <p14:creationId xmlns:p14="http://schemas.microsoft.com/office/powerpoint/2010/main" val="359394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496080-2E1A-C024-DE04-9153AB314A3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0330F2F-6C02-A11A-75CD-AFC64691CD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7CCFAAA-593B-A67C-85D0-1E0617CF898F}"/>
              </a:ext>
            </a:extLst>
          </p:cNvPr>
          <p:cNvSpPr>
            <a:spLocks noGrp="1"/>
          </p:cNvSpPr>
          <p:nvPr>
            <p:ph type="dt" sz="half" idx="10"/>
          </p:nvPr>
        </p:nvSpPr>
        <p:spPr/>
        <p:txBody>
          <a:bodyPr/>
          <a:lstStyle/>
          <a:p>
            <a:fld id="{91A24305-83B2-4C1A-AC07-CB4405446216}" type="datetime1">
              <a:rPr lang="fr-FR" smtClean="0"/>
              <a:t>03/07/2024</a:t>
            </a:fld>
            <a:endParaRPr lang="fr-FR"/>
          </a:p>
        </p:txBody>
      </p:sp>
      <p:sp>
        <p:nvSpPr>
          <p:cNvPr id="5" name="Espace réservé du pied de page 4">
            <a:extLst>
              <a:ext uri="{FF2B5EF4-FFF2-40B4-BE49-F238E27FC236}">
                <a16:creationId xmlns:a16="http://schemas.microsoft.com/office/drawing/2014/main" id="{44B1791D-4226-DF47-07CC-8817B6CB0E91}"/>
              </a:ext>
            </a:extLst>
          </p:cNvPr>
          <p:cNvSpPr>
            <a:spLocks noGrp="1"/>
          </p:cNvSpPr>
          <p:nvPr>
            <p:ph type="ftr" sz="quarter" idx="11"/>
          </p:nvPr>
        </p:nvSpPr>
        <p:spPr/>
        <p:txBody>
          <a:body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CB05F70C-B1BE-FFA6-CB83-8113DB815801}"/>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375948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0DE3CB-0791-8689-C961-7D7926E2078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D68A742-6763-0451-2172-26A5915CB14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6CDFA5-F0CB-DD7E-E2C4-6313465FF980}"/>
              </a:ext>
            </a:extLst>
          </p:cNvPr>
          <p:cNvSpPr>
            <a:spLocks noGrp="1"/>
          </p:cNvSpPr>
          <p:nvPr>
            <p:ph type="dt" sz="half" idx="10"/>
          </p:nvPr>
        </p:nvSpPr>
        <p:spPr/>
        <p:txBody>
          <a:bodyPr/>
          <a:lstStyle/>
          <a:p>
            <a:fld id="{EFAD84B7-CA9C-4EC9-80AC-BABC08F8683F}" type="datetime1">
              <a:rPr lang="fr-FR" smtClean="0"/>
              <a:t>03/07/2024</a:t>
            </a:fld>
            <a:endParaRPr lang="fr-FR"/>
          </a:p>
        </p:txBody>
      </p:sp>
      <p:sp>
        <p:nvSpPr>
          <p:cNvPr id="5" name="Espace réservé du pied de page 4">
            <a:extLst>
              <a:ext uri="{FF2B5EF4-FFF2-40B4-BE49-F238E27FC236}">
                <a16:creationId xmlns:a16="http://schemas.microsoft.com/office/drawing/2014/main" id="{16362236-9365-7329-7F23-6541E06E3DBD}"/>
              </a:ext>
            </a:extLst>
          </p:cNvPr>
          <p:cNvSpPr>
            <a:spLocks noGrp="1"/>
          </p:cNvSpPr>
          <p:nvPr>
            <p:ph type="ftr" sz="quarter" idx="11"/>
          </p:nvPr>
        </p:nvSpPr>
        <p:spPr/>
        <p:txBody>
          <a:body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00F0B5FA-902F-FF73-4CDF-D0590DD71307}"/>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671120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6140C57-CEC7-D982-0626-52059753A0B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0985020-6C5E-A1B9-9285-320D9945FD5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BC0E09-8933-F387-D9EB-5FFE62D85532}"/>
              </a:ext>
            </a:extLst>
          </p:cNvPr>
          <p:cNvSpPr>
            <a:spLocks noGrp="1"/>
          </p:cNvSpPr>
          <p:nvPr>
            <p:ph type="dt" sz="half" idx="10"/>
          </p:nvPr>
        </p:nvSpPr>
        <p:spPr/>
        <p:txBody>
          <a:bodyPr/>
          <a:lstStyle/>
          <a:p>
            <a:fld id="{3A711F3E-78A2-4582-AD97-133B43FBD7FF}" type="datetime1">
              <a:rPr lang="fr-FR" smtClean="0"/>
              <a:t>03/07/2024</a:t>
            </a:fld>
            <a:endParaRPr lang="fr-FR"/>
          </a:p>
        </p:txBody>
      </p:sp>
      <p:sp>
        <p:nvSpPr>
          <p:cNvPr id="5" name="Espace réservé du pied de page 4">
            <a:extLst>
              <a:ext uri="{FF2B5EF4-FFF2-40B4-BE49-F238E27FC236}">
                <a16:creationId xmlns:a16="http://schemas.microsoft.com/office/drawing/2014/main" id="{BC6997D9-CE2F-E3FE-A726-92932AC6459E}"/>
              </a:ext>
            </a:extLst>
          </p:cNvPr>
          <p:cNvSpPr>
            <a:spLocks noGrp="1"/>
          </p:cNvSpPr>
          <p:nvPr>
            <p:ph type="ftr" sz="quarter" idx="11"/>
          </p:nvPr>
        </p:nvSpPr>
        <p:spPr/>
        <p:txBody>
          <a:body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9629D267-FC0F-1997-3178-07A19827BCF2}"/>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405895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9789F8-33D5-1CE1-3E13-D3032FE78BA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9E4EE27-CC08-B941-BC94-70CECBAACE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5C0AC9-C56D-8111-EC51-DC35DD19AADF}"/>
              </a:ext>
            </a:extLst>
          </p:cNvPr>
          <p:cNvSpPr>
            <a:spLocks noGrp="1"/>
          </p:cNvSpPr>
          <p:nvPr>
            <p:ph type="dt" sz="half" idx="10"/>
          </p:nvPr>
        </p:nvSpPr>
        <p:spPr/>
        <p:txBody>
          <a:bodyPr/>
          <a:lstStyle/>
          <a:p>
            <a:fld id="{120A1EBA-EC39-41A8-8B62-6339309EFEA6}" type="datetime1">
              <a:rPr lang="fr-FR" smtClean="0"/>
              <a:t>03/07/2024</a:t>
            </a:fld>
            <a:endParaRPr lang="fr-FR"/>
          </a:p>
        </p:txBody>
      </p:sp>
      <p:sp>
        <p:nvSpPr>
          <p:cNvPr id="5" name="Espace réservé du pied de page 4">
            <a:extLst>
              <a:ext uri="{FF2B5EF4-FFF2-40B4-BE49-F238E27FC236}">
                <a16:creationId xmlns:a16="http://schemas.microsoft.com/office/drawing/2014/main" id="{E045AC8B-258C-BCD0-8F30-0E203F528078}"/>
              </a:ext>
            </a:extLst>
          </p:cNvPr>
          <p:cNvSpPr>
            <a:spLocks noGrp="1"/>
          </p:cNvSpPr>
          <p:nvPr>
            <p:ph type="ftr" sz="quarter" idx="11"/>
          </p:nvPr>
        </p:nvSpPr>
        <p:spPr/>
        <p:txBody>
          <a:body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E034159F-7159-F88D-A24A-8A54461B604C}"/>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6033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6A14AA-4FB3-EA56-9E7D-F8D213055D3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233EED1-7810-8ADB-E971-9A58B0A71B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38D431D-BF6D-8004-14E2-524B1AD4FF39}"/>
              </a:ext>
            </a:extLst>
          </p:cNvPr>
          <p:cNvSpPr>
            <a:spLocks noGrp="1"/>
          </p:cNvSpPr>
          <p:nvPr>
            <p:ph type="dt" sz="half" idx="10"/>
          </p:nvPr>
        </p:nvSpPr>
        <p:spPr/>
        <p:txBody>
          <a:bodyPr/>
          <a:lstStyle/>
          <a:p>
            <a:fld id="{D8F944CC-3DBF-4AF4-83BD-D4B2E52AA3EF}" type="datetime1">
              <a:rPr lang="fr-FR" smtClean="0"/>
              <a:t>03/07/2024</a:t>
            </a:fld>
            <a:endParaRPr lang="fr-FR"/>
          </a:p>
        </p:txBody>
      </p:sp>
      <p:sp>
        <p:nvSpPr>
          <p:cNvPr id="5" name="Espace réservé du pied de page 4">
            <a:extLst>
              <a:ext uri="{FF2B5EF4-FFF2-40B4-BE49-F238E27FC236}">
                <a16:creationId xmlns:a16="http://schemas.microsoft.com/office/drawing/2014/main" id="{BEE9943D-C8BB-11DE-79E3-473A3B791204}"/>
              </a:ext>
            </a:extLst>
          </p:cNvPr>
          <p:cNvSpPr>
            <a:spLocks noGrp="1"/>
          </p:cNvSpPr>
          <p:nvPr>
            <p:ph type="ftr" sz="quarter" idx="11"/>
          </p:nvPr>
        </p:nvSpPr>
        <p:spPr/>
        <p:txBody>
          <a:body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8657F8DD-0A38-7794-88E5-1562DE316B80}"/>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3192856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572A87-0152-9001-0BC8-2885B6AEB3E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000B9A1-B98A-9DEF-B3AD-78C26A43829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555583A-B4A1-96AA-5592-5FBE5899DB4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673497E-248B-49E6-4D06-67E3D93D43A6}"/>
              </a:ext>
            </a:extLst>
          </p:cNvPr>
          <p:cNvSpPr>
            <a:spLocks noGrp="1"/>
          </p:cNvSpPr>
          <p:nvPr>
            <p:ph type="dt" sz="half" idx="10"/>
          </p:nvPr>
        </p:nvSpPr>
        <p:spPr/>
        <p:txBody>
          <a:bodyPr/>
          <a:lstStyle/>
          <a:p>
            <a:fld id="{7C54DA24-8E84-4119-B354-4A84AFCF9E04}" type="datetime1">
              <a:rPr lang="fr-FR" smtClean="0"/>
              <a:t>03/07/2024</a:t>
            </a:fld>
            <a:endParaRPr lang="fr-FR"/>
          </a:p>
        </p:txBody>
      </p:sp>
      <p:sp>
        <p:nvSpPr>
          <p:cNvPr id="6" name="Espace réservé du pied de page 5">
            <a:extLst>
              <a:ext uri="{FF2B5EF4-FFF2-40B4-BE49-F238E27FC236}">
                <a16:creationId xmlns:a16="http://schemas.microsoft.com/office/drawing/2014/main" id="{22EAE1E3-1371-EB33-C422-0D8372571A5B}"/>
              </a:ext>
            </a:extLst>
          </p:cNvPr>
          <p:cNvSpPr>
            <a:spLocks noGrp="1"/>
          </p:cNvSpPr>
          <p:nvPr>
            <p:ph type="ftr" sz="quarter" idx="11"/>
          </p:nvPr>
        </p:nvSpPr>
        <p:spPr/>
        <p:txBody>
          <a:bodyPr/>
          <a:lstStyle/>
          <a:p>
            <a:r>
              <a:rPr lang="fr-FR"/>
              <a:t>Projet stratégique de la FNAPAEF pour 2024-2026 (22/05/24)</a:t>
            </a:r>
          </a:p>
        </p:txBody>
      </p:sp>
      <p:sp>
        <p:nvSpPr>
          <p:cNvPr id="7" name="Espace réservé du numéro de diapositive 6">
            <a:extLst>
              <a:ext uri="{FF2B5EF4-FFF2-40B4-BE49-F238E27FC236}">
                <a16:creationId xmlns:a16="http://schemas.microsoft.com/office/drawing/2014/main" id="{3F828376-4583-20A3-39CD-C0F498F8CE83}"/>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25575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986652-A0EC-316E-3587-F23408FAA6A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033B140-2C7D-D46B-6F7D-0E42F3836E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59134FB-7F4C-91C6-801F-AF2CC523B75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DBABD53-DEA6-0C84-8EB2-CA54040E0B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8A9DFE2-EFE0-ECD1-B777-1A8A4CC73A1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0948B78-A8F2-07F4-FDDA-C6CCD1D2B644}"/>
              </a:ext>
            </a:extLst>
          </p:cNvPr>
          <p:cNvSpPr>
            <a:spLocks noGrp="1"/>
          </p:cNvSpPr>
          <p:nvPr>
            <p:ph type="dt" sz="half" idx="10"/>
          </p:nvPr>
        </p:nvSpPr>
        <p:spPr/>
        <p:txBody>
          <a:bodyPr/>
          <a:lstStyle/>
          <a:p>
            <a:fld id="{C194534F-091A-428C-91AA-52AC3CDBC96A}" type="datetime1">
              <a:rPr lang="fr-FR" smtClean="0"/>
              <a:t>03/07/2024</a:t>
            </a:fld>
            <a:endParaRPr lang="fr-FR"/>
          </a:p>
        </p:txBody>
      </p:sp>
      <p:sp>
        <p:nvSpPr>
          <p:cNvPr id="8" name="Espace réservé du pied de page 7">
            <a:extLst>
              <a:ext uri="{FF2B5EF4-FFF2-40B4-BE49-F238E27FC236}">
                <a16:creationId xmlns:a16="http://schemas.microsoft.com/office/drawing/2014/main" id="{27E522D1-34FC-503C-FC63-4E4B7B176CD2}"/>
              </a:ext>
            </a:extLst>
          </p:cNvPr>
          <p:cNvSpPr>
            <a:spLocks noGrp="1"/>
          </p:cNvSpPr>
          <p:nvPr>
            <p:ph type="ftr" sz="quarter" idx="11"/>
          </p:nvPr>
        </p:nvSpPr>
        <p:spPr/>
        <p:txBody>
          <a:bodyPr/>
          <a:lstStyle/>
          <a:p>
            <a:r>
              <a:rPr lang="fr-FR"/>
              <a:t>Projet stratégique de la FNAPAEF pour 2024-2026 (22/05/24)</a:t>
            </a:r>
          </a:p>
        </p:txBody>
      </p:sp>
      <p:sp>
        <p:nvSpPr>
          <p:cNvPr id="9" name="Espace réservé du numéro de diapositive 8">
            <a:extLst>
              <a:ext uri="{FF2B5EF4-FFF2-40B4-BE49-F238E27FC236}">
                <a16:creationId xmlns:a16="http://schemas.microsoft.com/office/drawing/2014/main" id="{95889538-762A-7281-DCB9-81853F5BC193}"/>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97124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043E8F-B6C7-94DE-B2EB-930032B4F3E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9BC6D0B-07F5-82D9-D26D-1135D0D2C92C}"/>
              </a:ext>
            </a:extLst>
          </p:cNvPr>
          <p:cNvSpPr>
            <a:spLocks noGrp="1"/>
          </p:cNvSpPr>
          <p:nvPr>
            <p:ph type="dt" sz="half" idx="10"/>
          </p:nvPr>
        </p:nvSpPr>
        <p:spPr/>
        <p:txBody>
          <a:bodyPr/>
          <a:lstStyle/>
          <a:p>
            <a:fld id="{C542E2B6-EA3C-4244-8179-47E2A91A49A3}" type="datetime1">
              <a:rPr lang="fr-FR" smtClean="0"/>
              <a:t>03/07/2024</a:t>
            </a:fld>
            <a:endParaRPr lang="fr-FR"/>
          </a:p>
        </p:txBody>
      </p:sp>
      <p:sp>
        <p:nvSpPr>
          <p:cNvPr id="4" name="Espace réservé du pied de page 3">
            <a:extLst>
              <a:ext uri="{FF2B5EF4-FFF2-40B4-BE49-F238E27FC236}">
                <a16:creationId xmlns:a16="http://schemas.microsoft.com/office/drawing/2014/main" id="{4E18A93A-E61C-88EE-A83E-66B0B9C34F47}"/>
              </a:ext>
            </a:extLst>
          </p:cNvPr>
          <p:cNvSpPr>
            <a:spLocks noGrp="1"/>
          </p:cNvSpPr>
          <p:nvPr>
            <p:ph type="ftr" sz="quarter" idx="11"/>
          </p:nvPr>
        </p:nvSpPr>
        <p:spPr/>
        <p:txBody>
          <a:bodyPr/>
          <a:lstStyle/>
          <a:p>
            <a:r>
              <a:rPr lang="fr-FR"/>
              <a:t>Projet stratégique de la FNAPAEF pour 2024-2026 (22/05/24)</a:t>
            </a:r>
          </a:p>
        </p:txBody>
      </p:sp>
      <p:sp>
        <p:nvSpPr>
          <p:cNvPr id="5" name="Espace réservé du numéro de diapositive 4">
            <a:extLst>
              <a:ext uri="{FF2B5EF4-FFF2-40B4-BE49-F238E27FC236}">
                <a16:creationId xmlns:a16="http://schemas.microsoft.com/office/drawing/2014/main" id="{4130491A-F8C2-6078-08DE-B3037C9C5EBA}"/>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35104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E4A779A-5356-0613-C84F-A63C3C18EE88}"/>
              </a:ext>
            </a:extLst>
          </p:cNvPr>
          <p:cNvSpPr>
            <a:spLocks noGrp="1"/>
          </p:cNvSpPr>
          <p:nvPr>
            <p:ph type="dt" sz="half" idx="10"/>
          </p:nvPr>
        </p:nvSpPr>
        <p:spPr/>
        <p:txBody>
          <a:bodyPr/>
          <a:lstStyle/>
          <a:p>
            <a:fld id="{FD70C6B9-6494-412E-BADC-198600A6316E}" type="datetime1">
              <a:rPr lang="fr-FR" smtClean="0"/>
              <a:t>03/07/2024</a:t>
            </a:fld>
            <a:endParaRPr lang="fr-FR"/>
          </a:p>
        </p:txBody>
      </p:sp>
      <p:sp>
        <p:nvSpPr>
          <p:cNvPr id="3" name="Espace réservé du pied de page 2">
            <a:extLst>
              <a:ext uri="{FF2B5EF4-FFF2-40B4-BE49-F238E27FC236}">
                <a16:creationId xmlns:a16="http://schemas.microsoft.com/office/drawing/2014/main" id="{C58A4A2A-43E5-2D90-B6B0-0B906DF65533}"/>
              </a:ext>
            </a:extLst>
          </p:cNvPr>
          <p:cNvSpPr>
            <a:spLocks noGrp="1"/>
          </p:cNvSpPr>
          <p:nvPr>
            <p:ph type="ftr" sz="quarter" idx="11"/>
          </p:nvPr>
        </p:nvSpPr>
        <p:spPr/>
        <p:txBody>
          <a:bodyPr/>
          <a:lstStyle/>
          <a:p>
            <a:r>
              <a:rPr lang="fr-FR"/>
              <a:t>Projet stratégique de la FNAPAEF pour 2024-2026 (22/05/24)</a:t>
            </a:r>
          </a:p>
        </p:txBody>
      </p:sp>
      <p:sp>
        <p:nvSpPr>
          <p:cNvPr id="4" name="Espace réservé du numéro de diapositive 3">
            <a:extLst>
              <a:ext uri="{FF2B5EF4-FFF2-40B4-BE49-F238E27FC236}">
                <a16:creationId xmlns:a16="http://schemas.microsoft.com/office/drawing/2014/main" id="{3F4A51CB-CABE-5CEC-99A1-0CEACB601214}"/>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12675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545660-2700-249A-5C18-C66567A9782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5D4371D-6675-E50B-77FA-9EC665834D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C7D657D-F708-4B01-99F9-3B4F3863D2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A5917D9-5916-6121-4C88-7EFF1E46B2AD}"/>
              </a:ext>
            </a:extLst>
          </p:cNvPr>
          <p:cNvSpPr>
            <a:spLocks noGrp="1"/>
          </p:cNvSpPr>
          <p:nvPr>
            <p:ph type="dt" sz="half" idx="10"/>
          </p:nvPr>
        </p:nvSpPr>
        <p:spPr/>
        <p:txBody>
          <a:bodyPr/>
          <a:lstStyle/>
          <a:p>
            <a:fld id="{8941739D-F0F7-43E6-920E-9DA9ED640851}" type="datetime1">
              <a:rPr lang="fr-FR" smtClean="0"/>
              <a:t>03/07/2024</a:t>
            </a:fld>
            <a:endParaRPr lang="fr-FR"/>
          </a:p>
        </p:txBody>
      </p:sp>
      <p:sp>
        <p:nvSpPr>
          <p:cNvPr id="6" name="Espace réservé du pied de page 5">
            <a:extLst>
              <a:ext uri="{FF2B5EF4-FFF2-40B4-BE49-F238E27FC236}">
                <a16:creationId xmlns:a16="http://schemas.microsoft.com/office/drawing/2014/main" id="{D4A8EBBE-9F73-FF67-81C8-EC607F7C05A3}"/>
              </a:ext>
            </a:extLst>
          </p:cNvPr>
          <p:cNvSpPr>
            <a:spLocks noGrp="1"/>
          </p:cNvSpPr>
          <p:nvPr>
            <p:ph type="ftr" sz="quarter" idx="11"/>
          </p:nvPr>
        </p:nvSpPr>
        <p:spPr/>
        <p:txBody>
          <a:bodyPr/>
          <a:lstStyle/>
          <a:p>
            <a:r>
              <a:rPr lang="fr-FR"/>
              <a:t>Projet stratégique de la FNAPAEF pour 2024-2026 (22/05/24)</a:t>
            </a:r>
          </a:p>
        </p:txBody>
      </p:sp>
      <p:sp>
        <p:nvSpPr>
          <p:cNvPr id="7" name="Espace réservé du numéro de diapositive 6">
            <a:extLst>
              <a:ext uri="{FF2B5EF4-FFF2-40B4-BE49-F238E27FC236}">
                <a16:creationId xmlns:a16="http://schemas.microsoft.com/office/drawing/2014/main" id="{614FD9E0-E261-A9BF-2A74-D963B89D86C1}"/>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40149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7A853E-75C3-8461-84C2-26CA024A9BE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CF803DE-1DE6-AD39-FA9D-1DF9BEF737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33F3E25-A6CB-AC57-5C3D-059894686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4B52164-F29C-EDD0-DE43-8E4DBCB10604}"/>
              </a:ext>
            </a:extLst>
          </p:cNvPr>
          <p:cNvSpPr>
            <a:spLocks noGrp="1"/>
          </p:cNvSpPr>
          <p:nvPr>
            <p:ph type="dt" sz="half" idx="10"/>
          </p:nvPr>
        </p:nvSpPr>
        <p:spPr/>
        <p:txBody>
          <a:bodyPr/>
          <a:lstStyle/>
          <a:p>
            <a:fld id="{E4EAE072-6A2E-4BAE-A7D0-ADA03CE42293}" type="datetime1">
              <a:rPr lang="fr-FR" smtClean="0"/>
              <a:t>03/07/2024</a:t>
            </a:fld>
            <a:endParaRPr lang="fr-FR"/>
          </a:p>
        </p:txBody>
      </p:sp>
      <p:sp>
        <p:nvSpPr>
          <p:cNvPr id="6" name="Espace réservé du pied de page 5">
            <a:extLst>
              <a:ext uri="{FF2B5EF4-FFF2-40B4-BE49-F238E27FC236}">
                <a16:creationId xmlns:a16="http://schemas.microsoft.com/office/drawing/2014/main" id="{803F2058-5510-7E9C-050E-89B3584C6258}"/>
              </a:ext>
            </a:extLst>
          </p:cNvPr>
          <p:cNvSpPr>
            <a:spLocks noGrp="1"/>
          </p:cNvSpPr>
          <p:nvPr>
            <p:ph type="ftr" sz="quarter" idx="11"/>
          </p:nvPr>
        </p:nvSpPr>
        <p:spPr/>
        <p:txBody>
          <a:bodyPr/>
          <a:lstStyle/>
          <a:p>
            <a:r>
              <a:rPr lang="fr-FR"/>
              <a:t>Projet stratégique de la FNAPAEF pour 2024-2026 (22/05/24)</a:t>
            </a:r>
          </a:p>
        </p:txBody>
      </p:sp>
      <p:sp>
        <p:nvSpPr>
          <p:cNvPr id="7" name="Espace réservé du numéro de diapositive 6">
            <a:extLst>
              <a:ext uri="{FF2B5EF4-FFF2-40B4-BE49-F238E27FC236}">
                <a16:creationId xmlns:a16="http://schemas.microsoft.com/office/drawing/2014/main" id="{42AA1D0F-99A9-1FA4-7F8C-7A370A9A9D1E}"/>
              </a:ext>
            </a:extLst>
          </p:cNvPr>
          <p:cNvSpPr>
            <a:spLocks noGrp="1"/>
          </p:cNvSpPr>
          <p:nvPr>
            <p:ph type="sldNum" sz="quarter" idx="12"/>
          </p:nvPr>
        </p:nvSpPr>
        <p:spPr/>
        <p:txBody>
          <a:bodyPr/>
          <a:lstStyle/>
          <a:p>
            <a:fld id="{6E833372-7D62-40C9-BF68-20E9FEC70D5A}" type="slidenum">
              <a:rPr lang="fr-FR" smtClean="0"/>
              <a:t>‹N°›</a:t>
            </a:fld>
            <a:endParaRPr lang="fr-FR"/>
          </a:p>
        </p:txBody>
      </p:sp>
    </p:spTree>
    <p:extLst>
      <p:ext uri="{BB962C8B-B14F-4D97-AF65-F5344CB8AC3E}">
        <p14:creationId xmlns:p14="http://schemas.microsoft.com/office/powerpoint/2010/main" val="1008517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E33004E-E4AB-C253-DB93-369B26EE5F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26C65CA-4D5B-ED5D-09D1-BFCD5963F0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10A467-4A07-B967-B6FC-DE4F280F9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FA2CD-BDFC-4DD3-8EBB-C54C03D02BAB}" type="datetime1">
              <a:rPr lang="fr-FR" smtClean="0"/>
              <a:t>03/07/2024</a:t>
            </a:fld>
            <a:endParaRPr lang="fr-FR"/>
          </a:p>
        </p:txBody>
      </p:sp>
      <p:sp>
        <p:nvSpPr>
          <p:cNvPr id="5" name="Espace réservé du pied de page 4">
            <a:extLst>
              <a:ext uri="{FF2B5EF4-FFF2-40B4-BE49-F238E27FC236}">
                <a16:creationId xmlns:a16="http://schemas.microsoft.com/office/drawing/2014/main" id="{4D88D7A1-5D9A-C459-98DE-87510FE314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Projet stratégique de la FNAPAEF pour 2024-2026 (22/05/24)</a:t>
            </a:r>
          </a:p>
        </p:txBody>
      </p:sp>
      <p:sp>
        <p:nvSpPr>
          <p:cNvPr id="6" name="Espace réservé du numéro de diapositive 5">
            <a:extLst>
              <a:ext uri="{FF2B5EF4-FFF2-40B4-BE49-F238E27FC236}">
                <a16:creationId xmlns:a16="http://schemas.microsoft.com/office/drawing/2014/main" id="{447FEEC5-389C-3D66-865C-FAA997C574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33372-7D62-40C9-BF68-20E9FEC70D5A}" type="slidenum">
              <a:rPr lang="fr-FR" smtClean="0"/>
              <a:t>‹N°›</a:t>
            </a:fld>
            <a:endParaRPr lang="fr-FR"/>
          </a:p>
        </p:txBody>
      </p:sp>
    </p:spTree>
    <p:extLst>
      <p:ext uri="{BB962C8B-B14F-4D97-AF65-F5344CB8AC3E}">
        <p14:creationId xmlns:p14="http://schemas.microsoft.com/office/powerpoint/2010/main" val="295319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emf"/><Relationship Id="rId5" Type="http://schemas.openxmlformats.org/officeDocument/2006/relationships/image" Target="../media/image3.jp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36963E80-3D82-62BC-11E5-119BAD2602A4}"/>
              </a:ext>
            </a:extLst>
          </p:cNvPr>
          <p:cNvPicPr/>
          <p:nvPr/>
        </p:nvPicPr>
        <p:blipFill>
          <a:blip r:embed="rId2"/>
          <a:srcRect/>
          <a:stretch>
            <a:fillRect/>
          </a:stretch>
        </p:blipFill>
        <p:spPr>
          <a:xfrm>
            <a:off x="4857928" y="126777"/>
            <a:ext cx="2476143" cy="1807021"/>
          </a:xfrm>
          <a:prstGeom prst="rect">
            <a:avLst/>
          </a:prstGeom>
          <a:noFill/>
          <a:ln>
            <a:noFill/>
            <a:prstDash/>
          </a:ln>
        </p:spPr>
      </p:pic>
      <p:sp>
        <p:nvSpPr>
          <p:cNvPr id="6" name="Espace réservé du numéro de diapositive 5">
            <a:extLst>
              <a:ext uri="{FF2B5EF4-FFF2-40B4-BE49-F238E27FC236}">
                <a16:creationId xmlns:a16="http://schemas.microsoft.com/office/drawing/2014/main" id="{12DF79DA-9C28-1BA1-7922-A002D77A3D8E}"/>
              </a:ext>
            </a:extLst>
          </p:cNvPr>
          <p:cNvSpPr>
            <a:spLocks noGrp="1"/>
          </p:cNvSpPr>
          <p:nvPr>
            <p:ph type="sldNum" sz="quarter" idx="12"/>
          </p:nvPr>
        </p:nvSpPr>
        <p:spPr/>
        <p:txBody>
          <a:bodyPr/>
          <a:lstStyle/>
          <a:p>
            <a:fld id="{6E833372-7D62-40C9-BF68-20E9FEC70D5A}" type="slidenum">
              <a:rPr lang="fr-FR" smtClean="0"/>
              <a:t>1</a:t>
            </a:fld>
            <a:endParaRPr lang="fr-FR" dirty="0"/>
          </a:p>
        </p:txBody>
      </p:sp>
      <p:sp>
        <p:nvSpPr>
          <p:cNvPr id="7" name="ZoneTexte 6">
            <a:extLst>
              <a:ext uri="{FF2B5EF4-FFF2-40B4-BE49-F238E27FC236}">
                <a16:creationId xmlns:a16="http://schemas.microsoft.com/office/drawing/2014/main" id="{89AD1C81-FA17-2414-B364-3DC943838051}"/>
              </a:ext>
            </a:extLst>
          </p:cNvPr>
          <p:cNvSpPr txBox="1"/>
          <p:nvPr/>
        </p:nvSpPr>
        <p:spPr>
          <a:xfrm>
            <a:off x="2534919" y="3065601"/>
            <a:ext cx="7122160" cy="2246769"/>
          </a:xfrm>
          <a:prstGeom prst="rect">
            <a:avLst/>
          </a:prstGeom>
          <a:noFill/>
        </p:spPr>
        <p:txBody>
          <a:bodyPr wrap="square" rtlCol="0">
            <a:spAutoFit/>
          </a:bodyPr>
          <a:lstStyle/>
          <a:p>
            <a:pPr algn="ctr">
              <a:spcBef>
                <a:spcPts val="2400"/>
              </a:spcBef>
            </a:pPr>
            <a:r>
              <a:rPr lang="fr-FR" sz="4000" b="1" dirty="0">
                <a:solidFill>
                  <a:schemeClr val="tx2"/>
                </a:solidFill>
              </a:rPr>
              <a:t>Projet stratégique de la FNAPAEF </a:t>
            </a:r>
          </a:p>
          <a:p>
            <a:pPr algn="ctr">
              <a:spcBef>
                <a:spcPts val="2400"/>
              </a:spcBef>
            </a:pPr>
            <a:r>
              <a:rPr lang="fr-FR" sz="4000" b="1" dirty="0">
                <a:solidFill>
                  <a:schemeClr val="tx2"/>
                </a:solidFill>
              </a:rPr>
              <a:t>pour 2024-2026</a:t>
            </a:r>
          </a:p>
          <a:p>
            <a:pPr algn="ctr">
              <a:spcBef>
                <a:spcPts val="2400"/>
              </a:spcBef>
            </a:pPr>
            <a:r>
              <a:rPr lang="fr-FR" sz="2000" dirty="0">
                <a:solidFill>
                  <a:schemeClr val="tx2"/>
                </a:solidFill>
              </a:rPr>
              <a:t>Présentation en AG du 25 mai 2024</a:t>
            </a:r>
          </a:p>
        </p:txBody>
      </p:sp>
      <p:sp>
        <p:nvSpPr>
          <p:cNvPr id="3" name="ZoneTexte 2">
            <a:extLst>
              <a:ext uri="{FF2B5EF4-FFF2-40B4-BE49-F238E27FC236}">
                <a16:creationId xmlns:a16="http://schemas.microsoft.com/office/drawing/2014/main" id="{D8F511B6-1F45-8EFE-FEEE-B9B7024361DF}"/>
              </a:ext>
            </a:extLst>
          </p:cNvPr>
          <p:cNvSpPr txBox="1"/>
          <p:nvPr/>
        </p:nvSpPr>
        <p:spPr>
          <a:xfrm>
            <a:off x="1899920" y="5100320"/>
            <a:ext cx="1016000" cy="782320"/>
          </a:xfrm>
          <a:prstGeom prst="rect">
            <a:avLst/>
          </a:prstGeom>
          <a:noFill/>
        </p:spPr>
        <p:txBody>
          <a:bodyPr wrap="square" rtlCol="0">
            <a:spAutoFit/>
          </a:bodyPr>
          <a:lstStyle/>
          <a:p>
            <a:endParaRPr lang="fr-FR" dirty="0"/>
          </a:p>
        </p:txBody>
      </p:sp>
      <p:sp>
        <p:nvSpPr>
          <p:cNvPr id="9" name="Espace réservé du pied de page 8">
            <a:extLst>
              <a:ext uri="{FF2B5EF4-FFF2-40B4-BE49-F238E27FC236}">
                <a16:creationId xmlns:a16="http://schemas.microsoft.com/office/drawing/2014/main" id="{7A539932-B6C3-B058-8B75-64C83E5EB32C}"/>
              </a:ext>
            </a:extLst>
          </p:cNvPr>
          <p:cNvSpPr>
            <a:spLocks noGrp="1"/>
          </p:cNvSpPr>
          <p:nvPr>
            <p:ph type="ftr" sz="quarter" idx="11"/>
          </p:nvPr>
        </p:nvSpPr>
        <p:spPr/>
        <p:txBody>
          <a:bodyPr/>
          <a:lstStyle/>
          <a:p>
            <a:r>
              <a:rPr lang="fr-FR" dirty="0"/>
              <a:t>Projet stratégique de la FNAPAEF pour 2024-2026 (22/05/24)</a:t>
            </a:r>
          </a:p>
        </p:txBody>
      </p:sp>
    </p:spTree>
    <p:extLst>
      <p:ext uri="{BB962C8B-B14F-4D97-AF65-F5344CB8AC3E}">
        <p14:creationId xmlns:p14="http://schemas.microsoft.com/office/powerpoint/2010/main" val="358153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69855971-E878-07D3-85A6-01C1A3827DB3}"/>
              </a:ext>
            </a:extLst>
          </p:cNvPr>
          <p:cNvSpPr>
            <a:spLocks noGrp="1"/>
          </p:cNvSpPr>
          <p:nvPr>
            <p:ph type="sldNum" sz="quarter" idx="12"/>
          </p:nvPr>
        </p:nvSpPr>
        <p:spPr/>
        <p:txBody>
          <a:bodyPr/>
          <a:lstStyle/>
          <a:p>
            <a:fld id="{6E833372-7D62-40C9-BF68-20E9FEC70D5A}" type="slidenum">
              <a:rPr lang="fr-FR" smtClean="0"/>
              <a:t>10</a:t>
            </a:fld>
            <a:endParaRPr lang="fr-FR" dirty="0"/>
          </a:p>
        </p:txBody>
      </p:sp>
      <p:sp>
        <p:nvSpPr>
          <p:cNvPr id="5" name="ZoneTexte 4">
            <a:extLst>
              <a:ext uri="{FF2B5EF4-FFF2-40B4-BE49-F238E27FC236}">
                <a16:creationId xmlns:a16="http://schemas.microsoft.com/office/drawing/2014/main" id="{E2EEE3CA-9121-EE20-0D6B-777B88DB9FAE}"/>
              </a:ext>
            </a:extLst>
          </p:cNvPr>
          <p:cNvSpPr txBox="1"/>
          <p:nvPr/>
        </p:nvSpPr>
        <p:spPr>
          <a:xfrm>
            <a:off x="213065" y="28439"/>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37" name="ZoneTexte 36">
            <a:extLst>
              <a:ext uri="{FF2B5EF4-FFF2-40B4-BE49-F238E27FC236}">
                <a16:creationId xmlns:a16="http://schemas.microsoft.com/office/drawing/2014/main" id="{0818EC96-C976-AAE8-9013-DAD830F1FE06}"/>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De quoi « se nourrit » la FNAPAEF ?</a:t>
            </a:r>
          </a:p>
        </p:txBody>
      </p:sp>
      <p:sp>
        <p:nvSpPr>
          <p:cNvPr id="2" name="ZoneTexte 1">
            <a:extLst>
              <a:ext uri="{FF2B5EF4-FFF2-40B4-BE49-F238E27FC236}">
                <a16:creationId xmlns:a16="http://schemas.microsoft.com/office/drawing/2014/main" id="{60504A38-E47C-207C-BF7E-EB9D2B263D3D}"/>
              </a:ext>
            </a:extLst>
          </p:cNvPr>
          <p:cNvSpPr txBox="1"/>
          <p:nvPr/>
        </p:nvSpPr>
        <p:spPr>
          <a:xfrm>
            <a:off x="388870" y="1387971"/>
            <a:ext cx="11295130" cy="4487062"/>
          </a:xfrm>
          <a:prstGeom prst="rect">
            <a:avLst/>
          </a:prstGeom>
          <a:noFill/>
        </p:spPr>
        <p:txBody>
          <a:bodyPr wrap="square">
            <a:spAutoFit/>
          </a:bodyPr>
          <a:lstStyle/>
          <a:p>
            <a:pPr marL="342900" indent="-342900">
              <a:lnSpc>
                <a:spcPct val="106000"/>
              </a:lnSpc>
              <a:spcAft>
                <a:spcPts val="24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Du retour d’expérience exprimé </a:t>
            </a:r>
            <a:r>
              <a:rPr lang="fr-FR" sz="2200" kern="100" dirty="0">
                <a:effectLst/>
                <a:ea typeface="Calibri" panose="020F0502020204030204" pitchFamily="34" charset="0"/>
                <a:cs typeface="Arial" panose="020B0604020202020204" pitchFamily="34" charset="0"/>
              </a:rPr>
              <a:t>par les adhérents ou les contacts (usagers essentiellement mais parfois professionnels), à partir de leur propre vécu</a:t>
            </a:r>
          </a:p>
          <a:p>
            <a:pPr marL="342900" indent="-342900">
              <a:lnSpc>
                <a:spcPct val="106000"/>
              </a:lnSpc>
              <a:spcAft>
                <a:spcPts val="24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Des situations observées sur le terrain, instruites et relayées par les associations locales</a:t>
            </a:r>
          </a:p>
          <a:p>
            <a:pPr marL="342900" indent="-342900">
              <a:lnSpc>
                <a:spcPct val="106000"/>
              </a:lnSpc>
              <a:spcAft>
                <a:spcPts val="2400"/>
              </a:spcAft>
              <a:buFont typeface="Arial" panose="020B0604020202020204" pitchFamily="34" charset="0"/>
              <a:buChar char="•"/>
            </a:pPr>
            <a:r>
              <a:rPr lang="fr-FR" sz="2200" kern="100" dirty="0">
                <a:effectLst/>
                <a:ea typeface="Calibri" panose="020F0502020204030204" pitchFamily="34" charset="0"/>
                <a:cs typeface="Arial" panose="020B0604020202020204" pitchFamily="34" charset="0"/>
              </a:rPr>
              <a:t>Du dialogue avec les responsables publics, politiques et administratifs</a:t>
            </a:r>
          </a:p>
          <a:p>
            <a:pPr marL="342900" indent="-342900">
              <a:lnSpc>
                <a:spcPct val="106000"/>
              </a:lnSpc>
              <a:spcAft>
                <a:spcPts val="24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Du dialogue avec les directions et les professionnels au sein des opérateurs de services</a:t>
            </a:r>
          </a:p>
          <a:p>
            <a:pPr marL="342900" indent="-342900">
              <a:lnSpc>
                <a:spcPct val="106000"/>
              </a:lnSpc>
              <a:spcAft>
                <a:spcPts val="2400"/>
              </a:spcAft>
              <a:buFont typeface="Arial" panose="020B0604020202020204" pitchFamily="34" charset="0"/>
              <a:buChar char="•"/>
            </a:pPr>
            <a:r>
              <a:rPr lang="fr-FR" sz="2200" kern="100" dirty="0">
                <a:effectLst/>
                <a:ea typeface="Calibri" panose="020F0502020204030204" pitchFamily="34" charset="0"/>
                <a:cs typeface="Arial" panose="020B0604020202020204" pitchFamily="34" charset="0"/>
              </a:rPr>
              <a:t>Des échanges avec les organisations associatives et syndicales, du secteur du grand âge ou généralistes</a:t>
            </a:r>
          </a:p>
          <a:p>
            <a:pPr marL="342900" indent="-342900">
              <a:lnSpc>
                <a:spcPct val="106000"/>
              </a:lnSpc>
              <a:spcAft>
                <a:spcPts val="24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De la veille informationnelle, à partir des médias spécialisés ou généralistes</a:t>
            </a:r>
            <a:endParaRPr lang="fr-FR" sz="2200" kern="100" dirty="0">
              <a:effectLst/>
              <a:ea typeface="Calibri" panose="020F0502020204030204" pitchFamily="34" charset="0"/>
              <a:cs typeface="Arial" panose="020B0604020202020204" pitchFamily="34" charset="0"/>
            </a:endParaRPr>
          </a:p>
        </p:txBody>
      </p:sp>
      <p:sp>
        <p:nvSpPr>
          <p:cNvPr id="4" name="Espace réservé du pied de page 3">
            <a:extLst>
              <a:ext uri="{FF2B5EF4-FFF2-40B4-BE49-F238E27FC236}">
                <a16:creationId xmlns:a16="http://schemas.microsoft.com/office/drawing/2014/main" id="{08ECFD7D-C051-56C9-4E4B-C0000F5E6F18}"/>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3233045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e 11">
            <a:extLst>
              <a:ext uri="{FF2B5EF4-FFF2-40B4-BE49-F238E27FC236}">
                <a16:creationId xmlns:a16="http://schemas.microsoft.com/office/drawing/2014/main" id="{BD954F6C-C1CA-85FF-D94A-1639DA2A64E7}"/>
              </a:ext>
            </a:extLst>
          </p:cNvPr>
          <p:cNvGrpSpPr/>
          <p:nvPr/>
        </p:nvGrpSpPr>
        <p:grpSpPr>
          <a:xfrm>
            <a:off x="213065" y="2522627"/>
            <a:ext cx="11365791" cy="2205457"/>
            <a:chOff x="213065" y="2782612"/>
            <a:chExt cx="11365791" cy="2205457"/>
          </a:xfrm>
        </p:grpSpPr>
        <p:sp>
          <p:nvSpPr>
            <p:cNvPr id="54" name="Rectangle 53">
              <a:extLst>
                <a:ext uri="{FF2B5EF4-FFF2-40B4-BE49-F238E27FC236}">
                  <a16:creationId xmlns:a16="http://schemas.microsoft.com/office/drawing/2014/main" id="{0EAEB7A3-AE0C-6C30-B9C0-1556E640E31C}"/>
                </a:ext>
              </a:extLst>
            </p:cNvPr>
            <p:cNvSpPr/>
            <p:nvPr/>
          </p:nvSpPr>
          <p:spPr>
            <a:xfrm>
              <a:off x="213065" y="2803554"/>
              <a:ext cx="11365791" cy="2184515"/>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69BF2F70-D808-BB4D-4DFA-0FAEBE73CA25}"/>
                </a:ext>
              </a:extLst>
            </p:cNvPr>
            <p:cNvSpPr txBox="1"/>
            <p:nvPr/>
          </p:nvSpPr>
          <p:spPr>
            <a:xfrm>
              <a:off x="1671351" y="2945374"/>
              <a:ext cx="1752138" cy="1836639"/>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Délégués départementaux</a:t>
              </a:r>
            </a:p>
            <a:p>
              <a:r>
                <a:rPr lang="fr-FR" sz="1200" b="1" dirty="0"/>
                <a:t>Délégués régionaux</a:t>
              </a:r>
            </a:p>
            <a:p>
              <a:endParaRPr lang="fr-FR" sz="1200" b="1" dirty="0"/>
            </a:p>
            <a:p>
              <a:r>
                <a:rPr lang="fr-FR" sz="1000" dirty="0"/>
                <a:t>Echange de l’info avec les élus et acteurs de son périmètre</a:t>
              </a:r>
            </a:p>
            <a:p>
              <a:r>
                <a:rPr lang="fr-FR" sz="1000" dirty="0"/>
                <a:t>Peut participer au CDCA</a:t>
              </a:r>
            </a:p>
            <a:p>
              <a:r>
                <a:rPr lang="fr-FR" sz="1000" dirty="0"/>
                <a:t>Fait remonter des dysfonctionnement et des bonnes pratiques</a:t>
              </a:r>
            </a:p>
            <a:p>
              <a:endParaRPr lang="fr-FR" sz="1200" b="1" dirty="0"/>
            </a:p>
            <a:p>
              <a:endParaRPr lang="fr-FR" sz="1200" b="1" dirty="0"/>
            </a:p>
          </p:txBody>
        </p:sp>
        <p:sp>
          <p:nvSpPr>
            <p:cNvPr id="55" name="ZoneTexte 54">
              <a:extLst>
                <a:ext uri="{FF2B5EF4-FFF2-40B4-BE49-F238E27FC236}">
                  <a16:creationId xmlns:a16="http://schemas.microsoft.com/office/drawing/2014/main" id="{EFA87F39-A667-FC77-0F7C-2DD0727D33D6}"/>
                </a:ext>
              </a:extLst>
            </p:cNvPr>
            <p:cNvSpPr txBox="1"/>
            <p:nvPr/>
          </p:nvSpPr>
          <p:spPr>
            <a:xfrm>
              <a:off x="222806" y="2813549"/>
              <a:ext cx="1375584" cy="369332"/>
            </a:xfrm>
            <a:prstGeom prst="rect">
              <a:avLst/>
            </a:prstGeom>
            <a:noFill/>
            <a:ln>
              <a:noFill/>
            </a:ln>
          </p:spPr>
          <p:txBody>
            <a:bodyPr wrap="square" rtlCol="0">
              <a:spAutoFit/>
            </a:bodyPr>
            <a:lstStyle/>
            <a:p>
              <a:pPr algn="ctr"/>
              <a:r>
                <a:rPr lang="fr-FR" b="1" dirty="0">
                  <a:solidFill>
                    <a:srgbClr val="00B050"/>
                  </a:solidFill>
                </a:rPr>
                <a:t>Bénévoles</a:t>
              </a:r>
            </a:p>
          </p:txBody>
        </p:sp>
        <p:sp>
          <p:nvSpPr>
            <p:cNvPr id="68" name="ZoneTexte 67">
              <a:extLst>
                <a:ext uri="{FF2B5EF4-FFF2-40B4-BE49-F238E27FC236}">
                  <a16:creationId xmlns:a16="http://schemas.microsoft.com/office/drawing/2014/main" id="{83832E1D-1FFA-CBAB-812C-C86816C11E2C}"/>
                </a:ext>
              </a:extLst>
            </p:cNvPr>
            <p:cNvSpPr txBox="1"/>
            <p:nvPr/>
          </p:nvSpPr>
          <p:spPr>
            <a:xfrm>
              <a:off x="4527410" y="2945374"/>
              <a:ext cx="1752138" cy="1836639"/>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Associations locales</a:t>
              </a:r>
            </a:p>
            <a:p>
              <a:endParaRPr lang="fr-FR" sz="1200" b="1" dirty="0"/>
            </a:p>
            <a:p>
              <a:r>
                <a:rPr lang="fr-FR" sz="1000" dirty="0"/>
                <a:t>Soutient ses adhérents</a:t>
              </a:r>
            </a:p>
            <a:p>
              <a:r>
                <a:rPr lang="fr-FR" sz="1000" dirty="0"/>
                <a:t>Agit auprès des responsables de son périmètre</a:t>
              </a:r>
            </a:p>
            <a:p>
              <a:r>
                <a:rPr lang="fr-FR" sz="1000" dirty="0"/>
                <a:t>Fait remonter des dysfonctionnement et des bonnes pratiques</a:t>
              </a:r>
            </a:p>
            <a:p>
              <a:endParaRPr lang="fr-FR" sz="1200" b="1" dirty="0"/>
            </a:p>
            <a:p>
              <a:endParaRPr lang="fr-FR" sz="1200" b="1" dirty="0"/>
            </a:p>
          </p:txBody>
        </p:sp>
        <p:sp>
          <p:nvSpPr>
            <p:cNvPr id="69" name="ZoneTexte 68">
              <a:extLst>
                <a:ext uri="{FF2B5EF4-FFF2-40B4-BE49-F238E27FC236}">
                  <a16:creationId xmlns:a16="http://schemas.microsoft.com/office/drawing/2014/main" id="{51EA1426-89D3-6468-A446-8F1AF6FA67D3}"/>
                </a:ext>
              </a:extLst>
            </p:cNvPr>
            <p:cNvSpPr txBox="1"/>
            <p:nvPr/>
          </p:nvSpPr>
          <p:spPr>
            <a:xfrm>
              <a:off x="7150492" y="2961278"/>
              <a:ext cx="1752138" cy="1836639"/>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Contributeurs thématiques</a:t>
              </a:r>
            </a:p>
            <a:p>
              <a:endParaRPr lang="fr-FR" sz="1200" b="1" dirty="0"/>
            </a:p>
            <a:p>
              <a:r>
                <a:rPr lang="fr-FR" sz="1000" dirty="0"/>
                <a:t>Veille sur un sujet</a:t>
              </a:r>
            </a:p>
            <a:p>
              <a:r>
                <a:rPr lang="fr-FR" sz="1000" dirty="0"/>
                <a:t>Instruit les problématiques sur un sujet</a:t>
              </a:r>
            </a:p>
            <a:p>
              <a:r>
                <a:rPr lang="fr-FR" sz="1000" dirty="0"/>
                <a:t>Produit de l’info sur un sujet</a:t>
              </a:r>
            </a:p>
            <a:p>
              <a:r>
                <a:rPr lang="fr-FR" sz="1000" dirty="0"/>
                <a:t>Relit des</a:t>
              </a:r>
            </a:p>
            <a:p>
              <a:r>
                <a:rPr lang="fr-FR" sz="1000" dirty="0"/>
                <a:t>contributions</a:t>
              </a:r>
              <a:endParaRPr lang="fr-FR" sz="1200" b="1" dirty="0"/>
            </a:p>
          </p:txBody>
        </p:sp>
        <p:grpSp>
          <p:nvGrpSpPr>
            <p:cNvPr id="75" name="Groupe 74">
              <a:extLst>
                <a:ext uri="{FF2B5EF4-FFF2-40B4-BE49-F238E27FC236}">
                  <a16:creationId xmlns:a16="http://schemas.microsoft.com/office/drawing/2014/main" id="{17B4BE30-7F7D-9300-5A67-78ECD1260BB5}"/>
                </a:ext>
              </a:extLst>
            </p:cNvPr>
            <p:cNvGrpSpPr/>
            <p:nvPr/>
          </p:nvGrpSpPr>
          <p:grpSpPr>
            <a:xfrm>
              <a:off x="9192500" y="3429000"/>
              <a:ext cx="396508" cy="494624"/>
              <a:chOff x="8934325" y="3350426"/>
              <a:chExt cx="396508" cy="494624"/>
            </a:xfrm>
          </p:grpSpPr>
          <p:pic>
            <p:nvPicPr>
              <p:cNvPr id="71" name="Image 70">
                <a:extLst>
                  <a:ext uri="{FF2B5EF4-FFF2-40B4-BE49-F238E27FC236}">
                    <a16:creationId xmlns:a16="http://schemas.microsoft.com/office/drawing/2014/main" id="{DE91B4F5-C464-FEEA-7CF6-5DB0A7AD82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4325" y="3350426"/>
                <a:ext cx="310484" cy="399865"/>
              </a:xfrm>
              <a:prstGeom prst="rect">
                <a:avLst/>
              </a:prstGeom>
              <a:ln w="28575">
                <a:solidFill>
                  <a:srgbClr val="00B050"/>
                </a:solidFill>
              </a:ln>
            </p:spPr>
          </p:pic>
          <p:pic>
            <p:nvPicPr>
              <p:cNvPr id="72" name="Image 71">
                <a:extLst>
                  <a:ext uri="{FF2B5EF4-FFF2-40B4-BE49-F238E27FC236}">
                    <a16:creationId xmlns:a16="http://schemas.microsoft.com/office/drawing/2014/main" id="{8F8AF4EA-E4EC-0A01-00E8-7E32BB73A3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0349" y="3445185"/>
                <a:ext cx="310484" cy="399865"/>
              </a:xfrm>
              <a:prstGeom prst="rect">
                <a:avLst/>
              </a:prstGeom>
              <a:ln w="28575">
                <a:solidFill>
                  <a:srgbClr val="00B050"/>
                </a:solidFill>
              </a:ln>
            </p:spPr>
          </p:pic>
        </p:grpSp>
        <p:sp>
          <p:nvSpPr>
            <p:cNvPr id="74" name="ZoneTexte 73">
              <a:extLst>
                <a:ext uri="{FF2B5EF4-FFF2-40B4-BE49-F238E27FC236}">
                  <a16:creationId xmlns:a16="http://schemas.microsoft.com/office/drawing/2014/main" id="{B33922D8-FEB5-C6BB-36C6-137E2C181083}"/>
                </a:ext>
              </a:extLst>
            </p:cNvPr>
            <p:cNvSpPr txBox="1"/>
            <p:nvPr/>
          </p:nvSpPr>
          <p:spPr>
            <a:xfrm>
              <a:off x="9666338" y="2945374"/>
              <a:ext cx="1752138" cy="1836639"/>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Equipe technique site</a:t>
              </a:r>
            </a:p>
            <a:p>
              <a:endParaRPr lang="fr-FR" sz="1200" b="1" dirty="0"/>
            </a:p>
            <a:p>
              <a:r>
                <a:rPr lang="fr-FR" sz="1000" dirty="0"/>
                <a:t>Maintient et développe le site internet : intégration des nouveaux contenus, création de pages…</a:t>
              </a:r>
            </a:p>
          </p:txBody>
        </p:sp>
        <p:grpSp>
          <p:nvGrpSpPr>
            <p:cNvPr id="77" name="Groupe 76">
              <a:extLst>
                <a:ext uri="{FF2B5EF4-FFF2-40B4-BE49-F238E27FC236}">
                  <a16:creationId xmlns:a16="http://schemas.microsoft.com/office/drawing/2014/main" id="{3DE18306-BD70-67F4-9703-78237D985402}"/>
                </a:ext>
              </a:extLst>
            </p:cNvPr>
            <p:cNvGrpSpPr/>
            <p:nvPr/>
          </p:nvGrpSpPr>
          <p:grpSpPr>
            <a:xfrm>
              <a:off x="6447271" y="3346766"/>
              <a:ext cx="617197" cy="665173"/>
              <a:chOff x="6372656" y="3345590"/>
              <a:chExt cx="617197" cy="665173"/>
            </a:xfrm>
          </p:grpSpPr>
          <p:pic>
            <p:nvPicPr>
              <p:cNvPr id="26" name="Image 25">
                <a:extLst>
                  <a:ext uri="{FF2B5EF4-FFF2-40B4-BE49-F238E27FC236}">
                    <a16:creationId xmlns:a16="http://schemas.microsoft.com/office/drawing/2014/main" id="{9AB429E0-545E-72FF-BFD4-3E98A1E8EF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656" y="3345590"/>
                <a:ext cx="310484" cy="399865"/>
              </a:xfrm>
              <a:prstGeom prst="rect">
                <a:avLst/>
              </a:prstGeom>
              <a:ln w="28575">
                <a:solidFill>
                  <a:srgbClr val="00B050"/>
                </a:solidFill>
              </a:ln>
            </p:spPr>
          </p:pic>
          <p:pic>
            <p:nvPicPr>
              <p:cNvPr id="32" name="Image 31">
                <a:extLst>
                  <a:ext uri="{FF2B5EF4-FFF2-40B4-BE49-F238E27FC236}">
                    <a16:creationId xmlns:a16="http://schemas.microsoft.com/office/drawing/2014/main" id="{21EBFBFC-F3CB-9421-6A9B-CBA2556E7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8680" y="3440349"/>
                <a:ext cx="310484" cy="399865"/>
              </a:xfrm>
              <a:prstGeom prst="rect">
                <a:avLst/>
              </a:prstGeom>
              <a:ln w="28575">
                <a:solidFill>
                  <a:srgbClr val="00B050"/>
                </a:solidFill>
              </a:ln>
            </p:spPr>
          </p:pic>
          <p:pic>
            <p:nvPicPr>
              <p:cNvPr id="33" name="Image 32">
                <a:extLst>
                  <a:ext uri="{FF2B5EF4-FFF2-40B4-BE49-F238E27FC236}">
                    <a16:creationId xmlns:a16="http://schemas.microsoft.com/office/drawing/2014/main" id="{291D6B9A-C698-EF68-B472-863ED9BC3B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9979" y="3534840"/>
                <a:ext cx="310484" cy="399865"/>
              </a:xfrm>
              <a:prstGeom prst="rect">
                <a:avLst/>
              </a:prstGeom>
              <a:ln w="28575">
                <a:solidFill>
                  <a:srgbClr val="00B050"/>
                </a:solidFill>
              </a:ln>
            </p:spPr>
          </p:pic>
          <p:pic>
            <p:nvPicPr>
              <p:cNvPr id="76" name="Image 75">
                <a:extLst>
                  <a:ext uri="{FF2B5EF4-FFF2-40B4-BE49-F238E27FC236}">
                    <a16:creationId xmlns:a16="http://schemas.microsoft.com/office/drawing/2014/main" id="{1CE5FD0E-F8BC-DEFE-565C-11DB81B995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369" y="3610898"/>
                <a:ext cx="310484" cy="399865"/>
              </a:xfrm>
              <a:prstGeom prst="rect">
                <a:avLst/>
              </a:prstGeom>
              <a:ln w="28575">
                <a:solidFill>
                  <a:srgbClr val="00B050"/>
                </a:solidFill>
              </a:ln>
            </p:spPr>
          </p:pic>
        </p:grpSp>
        <p:grpSp>
          <p:nvGrpSpPr>
            <p:cNvPr id="78" name="Groupe 77">
              <a:extLst>
                <a:ext uri="{FF2B5EF4-FFF2-40B4-BE49-F238E27FC236}">
                  <a16:creationId xmlns:a16="http://schemas.microsoft.com/office/drawing/2014/main" id="{C59506CC-70AE-6B5D-22CC-266E092EC296}"/>
                </a:ext>
              </a:extLst>
            </p:cNvPr>
            <p:cNvGrpSpPr/>
            <p:nvPr/>
          </p:nvGrpSpPr>
          <p:grpSpPr>
            <a:xfrm>
              <a:off x="964585" y="3252007"/>
              <a:ext cx="617197" cy="665173"/>
              <a:chOff x="6372656" y="3345590"/>
              <a:chExt cx="617197" cy="665173"/>
            </a:xfrm>
          </p:grpSpPr>
          <p:pic>
            <p:nvPicPr>
              <p:cNvPr id="79" name="Image 78">
                <a:extLst>
                  <a:ext uri="{FF2B5EF4-FFF2-40B4-BE49-F238E27FC236}">
                    <a16:creationId xmlns:a16="http://schemas.microsoft.com/office/drawing/2014/main" id="{370377E9-9CC9-E6AE-98B8-5159EDACB9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656" y="3345590"/>
                <a:ext cx="310484" cy="399865"/>
              </a:xfrm>
              <a:prstGeom prst="rect">
                <a:avLst/>
              </a:prstGeom>
              <a:ln w="28575">
                <a:solidFill>
                  <a:srgbClr val="00B050"/>
                </a:solidFill>
              </a:ln>
            </p:spPr>
          </p:pic>
          <p:pic>
            <p:nvPicPr>
              <p:cNvPr id="80" name="Image 79">
                <a:extLst>
                  <a:ext uri="{FF2B5EF4-FFF2-40B4-BE49-F238E27FC236}">
                    <a16:creationId xmlns:a16="http://schemas.microsoft.com/office/drawing/2014/main" id="{37E3340B-AB2E-1DF0-1BF9-3322DEE8D1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8680" y="3440349"/>
                <a:ext cx="310484" cy="399865"/>
              </a:xfrm>
              <a:prstGeom prst="rect">
                <a:avLst/>
              </a:prstGeom>
              <a:ln w="28575">
                <a:solidFill>
                  <a:srgbClr val="00B050"/>
                </a:solidFill>
              </a:ln>
            </p:spPr>
          </p:pic>
          <p:pic>
            <p:nvPicPr>
              <p:cNvPr id="81" name="Image 80">
                <a:extLst>
                  <a:ext uri="{FF2B5EF4-FFF2-40B4-BE49-F238E27FC236}">
                    <a16:creationId xmlns:a16="http://schemas.microsoft.com/office/drawing/2014/main" id="{12640DEC-657D-46DF-D6CE-65FDD1FAA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9979" y="3534840"/>
                <a:ext cx="310484" cy="399865"/>
              </a:xfrm>
              <a:prstGeom prst="rect">
                <a:avLst/>
              </a:prstGeom>
              <a:ln w="28575">
                <a:solidFill>
                  <a:srgbClr val="00B050"/>
                </a:solidFill>
              </a:ln>
            </p:spPr>
          </p:pic>
          <p:pic>
            <p:nvPicPr>
              <p:cNvPr id="82" name="Image 81">
                <a:extLst>
                  <a:ext uri="{FF2B5EF4-FFF2-40B4-BE49-F238E27FC236}">
                    <a16:creationId xmlns:a16="http://schemas.microsoft.com/office/drawing/2014/main" id="{30806FB5-54CD-F8A7-62B3-C094E00414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369" y="3610898"/>
                <a:ext cx="310484" cy="399865"/>
              </a:xfrm>
              <a:prstGeom prst="rect">
                <a:avLst/>
              </a:prstGeom>
              <a:ln w="28575">
                <a:solidFill>
                  <a:srgbClr val="00B050"/>
                </a:solidFill>
              </a:ln>
            </p:spPr>
          </p:pic>
        </p:grpSp>
        <p:grpSp>
          <p:nvGrpSpPr>
            <p:cNvPr id="85" name="Groupe 84">
              <a:extLst>
                <a:ext uri="{FF2B5EF4-FFF2-40B4-BE49-F238E27FC236}">
                  <a16:creationId xmlns:a16="http://schemas.microsoft.com/office/drawing/2014/main" id="{4A6F6534-C188-B28D-D1B6-97D1FABFC3EA}"/>
                </a:ext>
              </a:extLst>
            </p:cNvPr>
            <p:cNvGrpSpPr/>
            <p:nvPr/>
          </p:nvGrpSpPr>
          <p:grpSpPr>
            <a:xfrm>
              <a:off x="3608903" y="3316495"/>
              <a:ext cx="842391" cy="649388"/>
              <a:chOff x="3604931" y="3372725"/>
              <a:chExt cx="842391" cy="649388"/>
            </a:xfrm>
          </p:grpSpPr>
          <p:grpSp>
            <p:nvGrpSpPr>
              <p:cNvPr id="84" name="Groupe 83">
                <a:extLst>
                  <a:ext uri="{FF2B5EF4-FFF2-40B4-BE49-F238E27FC236}">
                    <a16:creationId xmlns:a16="http://schemas.microsoft.com/office/drawing/2014/main" id="{80E27E8A-5814-758B-35C8-A5E3DEB35991}"/>
                  </a:ext>
                </a:extLst>
              </p:cNvPr>
              <p:cNvGrpSpPr/>
              <p:nvPr/>
            </p:nvGrpSpPr>
            <p:grpSpPr>
              <a:xfrm>
                <a:off x="3604931" y="3372725"/>
                <a:ext cx="732400" cy="561980"/>
                <a:chOff x="3604931" y="3372725"/>
                <a:chExt cx="732400" cy="561980"/>
              </a:xfrm>
            </p:grpSpPr>
            <p:pic>
              <p:nvPicPr>
                <p:cNvPr id="15" name="Image 14">
                  <a:extLst>
                    <a:ext uri="{FF2B5EF4-FFF2-40B4-BE49-F238E27FC236}">
                      <a16:creationId xmlns:a16="http://schemas.microsoft.com/office/drawing/2014/main" id="{3F64D7C1-8611-47E1-AE99-0C30C6129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4931" y="3372725"/>
                  <a:ext cx="480705" cy="397019"/>
                </a:xfrm>
                <a:prstGeom prst="rect">
                  <a:avLst/>
                </a:prstGeom>
                <a:solidFill>
                  <a:schemeClr val="accent2"/>
                </a:solidFill>
                <a:ln w="28575">
                  <a:solidFill>
                    <a:srgbClr val="00B050"/>
                  </a:solidFill>
                </a:ln>
              </p:spPr>
            </p:pic>
            <p:pic>
              <p:nvPicPr>
                <p:cNvPr id="64" name="Image 63">
                  <a:extLst>
                    <a:ext uri="{FF2B5EF4-FFF2-40B4-BE49-F238E27FC236}">
                      <a16:creationId xmlns:a16="http://schemas.microsoft.com/office/drawing/2014/main" id="{A0AFBF7D-70AC-024E-09BC-0328209574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7363" y="3450278"/>
                  <a:ext cx="480705" cy="397019"/>
                </a:xfrm>
                <a:prstGeom prst="rect">
                  <a:avLst/>
                </a:prstGeom>
                <a:solidFill>
                  <a:schemeClr val="accent2"/>
                </a:solidFill>
                <a:ln w="28575">
                  <a:solidFill>
                    <a:srgbClr val="00B050"/>
                  </a:solidFill>
                </a:ln>
              </p:spPr>
            </p:pic>
            <p:pic>
              <p:nvPicPr>
                <p:cNvPr id="65" name="Image 64">
                  <a:extLst>
                    <a:ext uri="{FF2B5EF4-FFF2-40B4-BE49-F238E27FC236}">
                      <a16:creationId xmlns:a16="http://schemas.microsoft.com/office/drawing/2014/main" id="{8FA1F10F-B8CD-E18C-083C-1E0DAF9498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6626" y="3537686"/>
                  <a:ext cx="480705" cy="397019"/>
                </a:xfrm>
                <a:prstGeom prst="rect">
                  <a:avLst/>
                </a:prstGeom>
                <a:solidFill>
                  <a:schemeClr val="accent2"/>
                </a:solidFill>
                <a:ln w="28575">
                  <a:solidFill>
                    <a:srgbClr val="00B050"/>
                  </a:solidFill>
                </a:ln>
              </p:spPr>
            </p:pic>
          </p:grpSp>
          <p:pic>
            <p:nvPicPr>
              <p:cNvPr id="83" name="Image 82">
                <a:extLst>
                  <a:ext uri="{FF2B5EF4-FFF2-40B4-BE49-F238E27FC236}">
                    <a16:creationId xmlns:a16="http://schemas.microsoft.com/office/drawing/2014/main" id="{D647ABC3-B6B2-6F0D-8BCD-B5E8FFF367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6617" y="3625094"/>
                <a:ext cx="480705" cy="397019"/>
              </a:xfrm>
              <a:prstGeom prst="rect">
                <a:avLst/>
              </a:prstGeom>
              <a:solidFill>
                <a:schemeClr val="accent2"/>
              </a:solidFill>
              <a:ln w="28575">
                <a:solidFill>
                  <a:srgbClr val="00B050"/>
                </a:solidFill>
              </a:ln>
            </p:spPr>
          </p:pic>
        </p:grpSp>
        <p:sp>
          <p:nvSpPr>
            <p:cNvPr id="2" name="ZoneTexte 1">
              <a:extLst>
                <a:ext uri="{FF2B5EF4-FFF2-40B4-BE49-F238E27FC236}">
                  <a16:creationId xmlns:a16="http://schemas.microsoft.com/office/drawing/2014/main" id="{D2304515-E5C2-554D-0A5D-85BE541AD5EA}"/>
                </a:ext>
              </a:extLst>
            </p:cNvPr>
            <p:cNvSpPr txBox="1"/>
            <p:nvPr/>
          </p:nvSpPr>
          <p:spPr>
            <a:xfrm rot="20860410">
              <a:off x="6856710" y="2782612"/>
              <a:ext cx="722705" cy="246221"/>
            </a:xfrm>
            <a:prstGeom prst="rect">
              <a:avLst/>
            </a:prstGeom>
            <a:solidFill>
              <a:schemeClr val="bg1"/>
            </a:solidFill>
            <a:ln w="19050">
              <a:solidFill>
                <a:srgbClr val="FF0000"/>
              </a:solidFill>
            </a:ln>
          </p:spPr>
          <p:txBody>
            <a:bodyPr wrap="square" lIns="36000" rIns="36000" rtlCol="0">
              <a:spAutoFit/>
            </a:bodyPr>
            <a:lstStyle/>
            <a:p>
              <a:pPr algn="ctr"/>
              <a:r>
                <a:rPr lang="fr-FR" sz="1000" b="1" dirty="0">
                  <a:solidFill>
                    <a:srgbClr val="FF0000"/>
                  </a:solidFill>
                </a:rPr>
                <a:t>NOUVEAU</a:t>
              </a:r>
            </a:p>
          </p:txBody>
        </p:sp>
      </p:grpSp>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11</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Organisation et fonctionnement cibles</a:t>
            </a:r>
          </a:p>
        </p:txBody>
      </p:sp>
      <p:grpSp>
        <p:nvGrpSpPr>
          <p:cNvPr id="18" name="Groupe 17">
            <a:extLst>
              <a:ext uri="{FF2B5EF4-FFF2-40B4-BE49-F238E27FC236}">
                <a16:creationId xmlns:a16="http://schemas.microsoft.com/office/drawing/2014/main" id="{2A6F46B9-BDEE-ED9B-69D8-D6355D2959FC}"/>
              </a:ext>
            </a:extLst>
          </p:cNvPr>
          <p:cNvGrpSpPr/>
          <p:nvPr/>
        </p:nvGrpSpPr>
        <p:grpSpPr>
          <a:xfrm>
            <a:off x="202009" y="930189"/>
            <a:ext cx="11376847" cy="1501558"/>
            <a:chOff x="202009" y="930189"/>
            <a:chExt cx="11376847" cy="1501558"/>
          </a:xfrm>
        </p:grpSpPr>
        <p:sp>
          <p:nvSpPr>
            <p:cNvPr id="39" name="Rectangle 38">
              <a:extLst>
                <a:ext uri="{FF2B5EF4-FFF2-40B4-BE49-F238E27FC236}">
                  <a16:creationId xmlns:a16="http://schemas.microsoft.com/office/drawing/2014/main" id="{2A038E4C-6B64-6055-337F-3D5EE249D761}"/>
                </a:ext>
              </a:extLst>
            </p:cNvPr>
            <p:cNvSpPr/>
            <p:nvPr/>
          </p:nvSpPr>
          <p:spPr>
            <a:xfrm>
              <a:off x="213065" y="940183"/>
              <a:ext cx="11365791" cy="1491564"/>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ZoneTexte 52">
              <a:extLst>
                <a:ext uri="{FF2B5EF4-FFF2-40B4-BE49-F238E27FC236}">
                  <a16:creationId xmlns:a16="http://schemas.microsoft.com/office/drawing/2014/main" id="{AEF2EF94-A6D6-E7BA-3859-73581C21EDA1}"/>
                </a:ext>
              </a:extLst>
            </p:cNvPr>
            <p:cNvSpPr txBox="1"/>
            <p:nvPr/>
          </p:nvSpPr>
          <p:spPr>
            <a:xfrm>
              <a:off x="202009" y="930189"/>
              <a:ext cx="1396381" cy="369332"/>
            </a:xfrm>
            <a:prstGeom prst="rect">
              <a:avLst/>
            </a:prstGeom>
            <a:noFill/>
            <a:ln>
              <a:noFill/>
            </a:ln>
          </p:spPr>
          <p:txBody>
            <a:bodyPr wrap="square" rtlCol="0">
              <a:spAutoFit/>
            </a:bodyPr>
            <a:lstStyle/>
            <a:p>
              <a:pPr algn="ctr"/>
              <a:r>
                <a:rPr lang="fr-FR" b="1" dirty="0">
                  <a:solidFill>
                    <a:schemeClr val="accent2"/>
                  </a:solidFill>
                </a:rPr>
                <a:t>Adhérents</a:t>
              </a:r>
            </a:p>
          </p:txBody>
        </p:sp>
        <p:grpSp>
          <p:nvGrpSpPr>
            <p:cNvPr id="13" name="Groupe 12">
              <a:extLst>
                <a:ext uri="{FF2B5EF4-FFF2-40B4-BE49-F238E27FC236}">
                  <a16:creationId xmlns:a16="http://schemas.microsoft.com/office/drawing/2014/main" id="{7214E987-78E4-AE79-B54C-6485C7F638DF}"/>
                </a:ext>
              </a:extLst>
            </p:cNvPr>
            <p:cNvGrpSpPr/>
            <p:nvPr/>
          </p:nvGrpSpPr>
          <p:grpSpPr>
            <a:xfrm>
              <a:off x="3987058" y="1194302"/>
              <a:ext cx="767684" cy="857065"/>
              <a:chOff x="3987058" y="1194302"/>
              <a:chExt cx="767684" cy="857065"/>
            </a:xfrm>
          </p:grpSpPr>
          <p:pic>
            <p:nvPicPr>
              <p:cNvPr id="20" name="Image 19">
                <a:extLst>
                  <a:ext uri="{FF2B5EF4-FFF2-40B4-BE49-F238E27FC236}">
                    <a16:creationId xmlns:a16="http://schemas.microsoft.com/office/drawing/2014/main" id="{551D69FC-0D15-2DB5-2A49-EB02140BA8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7058" y="1194302"/>
                <a:ext cx="310484" cy="399865"/>
              </a:xfrm>
              <a:prstGeom prst="rect">
                <a:avLst/>
              </a:prstGeom>
              <a:ln w="28575">
                <a:solidFill>
                  <a:schemeClr val="accent2"/>
                </a:solidFill>
              </a:ln>
            </p:spPr>
          </p:pic>
          <p:pic>
            <p:nvPicPr>
              <p:cNvPr id="40" name="Image 39">
                <a:extLst>
                  <a:ext uri="{FF2B5EF4-FFF2-40B4-BE49-F238E27FC236}">
                    <a16:creationId xmlns:a16="http://schemas.microsoft.com/office/drawing/2014/main" id="{14B7526B-8934-3F0B-E838-C64A5D8DD0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458" y="1346702"/>
                <a:ext cx="310484" cy="399865"/>
              </a:xfrm>
              <a:prstGeom prst="rect">
                <a:avLst/>
              </a:prstGeom>
              <a:ln w="28575">
                <a:solidFill>
                  <a:schemeClr val="accent2"/>
                </a:solidFill>
              </a:ln>
            </p:spPr>
          </p:pic>
          <p:pic>
            <p:nvPicPr>
              <p:cNvPr id="41" name="Image 40">
                <a:extLst>
                  <a:ext uri="{FF2B5EF4-FFF2-40B4-BE49-F238E27FC236}">
                    <a16:creationId xmlns:a16="http://schemas.microsoft.com/office/drawing/2014/main" id="{03347774-8A66-771A-F53D-020BE10E49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1858" y="1499102"/>
                <a:ext cx="310484" cy="399865"/>
              </a:xfrm>
              <a:prstGeom prst="rect">
                <a:avLst/>
              </a:prstGeom>
              <a:ln w="28575">
                <a:solidFill>
                  <a:schemeClr val="accent2"/>
                </a:solidFill>
              </a:ln>
            </p:spPr>
          </p:pic>
          <p:pic>
            <p:nvPicPr>
              <p:cNvPr id="86" name="Image 85">
                <a:extLst>
                  <a:ext uri="{FF2B5EF4-FFF2-40B4-BE49-F238E27FC236}">
                    <a16:creationId xmlns:a16="http://schemas.microsoft.com/office/drawing/2014/main" id="{A502037D-4050-903D-B97B-637FC738EF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4258" y="1651502"/>
                <a:ext cx="310484" cy="399865"/>
              </a:xfrm>
              <a:prstGeom prst="rect">
                <a:avLst/>
              </a:prstGeom>
              <a:ln w="28575">
                <a:solidFill>
                  <a:schemeClr val="accent2"/>
                </a:solidFill>
              </a:ln>
            </p:spPr>
          </p:pic>
        </p:grpSp>
        <p:grpSp>
          <p:nvGrpSpPr>
            <p:cNvPr id="14" name="Groupe 13">
              <a:extLst>
                <a:ext uri="{FF2B5EF4-FFF2-40B4-BE49-F238E27FC236}">
                  <a16:creationId xmlns:a16="http://schemas.microsoft.com/office/drawing/2014/main" id="{49382DC4-B985-927C-2A59-7793AB46D6C6}"/>
                </a:ext>
              </a:extLst>
            </p:cNvPr>
            <p:cNvGrpSpPr/>
            <p:nvPr/>
          </p:nvGrpSpPr>
          <p:grpSpPr>
            <a:xfrm>
              <a:off x="4904909" y="1189957"/>
              <a:ext cx="767684" cy="857065"/>
              <a:chOff x="4904909" y="1189957"/>
              <a:chExt cx="767684" cy="857065"/>
            </a:xfrm>
          </p:grpSpPr>
          <p:pic>
            <p:nvPicPr>
              <p:cNvPr id="89" name="Image 88">
                <a:extLst>
                  <a:ext uri="{FF2B5EF4-FFF2-40B4-BE49-F238E27FC236}">
                    <a16:creationId xmlns:a16="http://schemas.microsoft.com/office/drawing/2014/main" id="{1AB93EB1-27AB-9AC7-2B2C-BCC957325E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909" y="1189957"/>
                <a:ext cx="310484" cy="399865"/>
              </a:xfrm>
              <a:prstGeom prst="rect">
                <a:avLst/>
              </a:prstGeom>
              <a:ln w="28575">
                <a:solidFill>
                  <a:schemeClr val="accent2"/>
                </a:solidFill>
              </a:ln>
            </p:spPr>
          </p:pic>
          <p:pic>
            <p:nvPicPr>
              <p:cNvPr id="90" name="Image 89">
                <a:extLst>
                  <a:ext uri="{FF2B5EF4-FFF2-40B4-BE49-F238E27FC236}">
                    <a16:creationId xmlns:a16="http://schemas.microsoft.com/office/drawing/2014/main" id="{6BBC876B-6176-059F-0FBB-2B17F4049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7309" y="1342357"/>
                <a:ext cx="310484" cy="399865"/>
              </a:xfrm>
              <a:prstGeom prst="rect">
                <a:avLst/>
              </a:prstGeom>
              <a:ln w="28575">
                <a:solidFill>
                  <a:schemeClr val="accent2"/>
                </a:solidFill>
              </a:ln>
            </p:spPr>
          </p:pic>
          <p:pic>
            <p:nvPicPr>
              <p:cNvPr id="91" name="Image 90">
                <a:extLst>
                  <a:ext uri="{FF2B5EF4-FFF2-40B4-BE49-F238E27FC236}">
                    <a16:creationId xmlns:a16="http://schemas.microsoft.com/office/drawing/2014/main" id="{C138CE7C-4A1F-AAC5-12FF-CD03D97016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9709" y="1494757"/>
                <a:ext cx="310484" cy="399865"/>
              </a:xfrm>
              <a:prstGeom prst="rect">
                <a:avLst/>
              </a:prstGeom>
              <a:ln w="28575">
                <a:solidFill>
                  <a:schemeClr val="accent2"/>
                </a:solidFill>
              </a:ln>
            </p:spPr>
          </p:pic>
          <p:pic>
            <p:nvPicPr>
              <p:cNvPr id="92" name="Image 91">
                <a:extLst>
                  <a:ext uri="{FF2B5EF4-FFF2-40B4-BE49-F238E27FC236}">
                    <a16:creationId xmlns:a16="http://schemas.microsoft.com/office/drawing/2014/main" id="{9E8B939B-FDE8-E1C9-A5CF-8FE6554533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2109" y="1647157"/>
                <a:ext cx="310484" cy="399865"/>
              </a:xfrm>
              <a:prstGeom prst="rect">
                <a:avLst/>
              </a:prstGeom>
              <a:ln w="28575">
                <a:solidFill>
                  <a:schemeClr val="accent2"/>
                </a:solidFill>
              </a:ln>
            </p:spPr>
          </p:pic>
        </p:grpSp>
        <p:grpSp>
          <p:nvGrpSpPr>
            <p:cNvPr id="16" name="Groupe 15">
              <a:extLst>
                <a:ext uri="{FF2B5EF4-FFF2-40B4-BE49-F238E27FC236}">
                  <a16:creationId xmlns:a16="http://schemas.microsoft.com/office/drawing/2014/main" id="{355BB1A2-4EB5-6FF8-1466-6E3D013884F0}"/>
                </a:ext>
              </a:extLst>
            </p:cNvPr>
            <p:cNvGrpSpPr/>
            <p:nvPr/>
          </p:nvGrpSpPr>
          <p:grpSpPr>
            <a:xfrm>
              <a:off x="5826621" y="1202043"/>
              <a:ext cx="767684" cy="857065"/>
              <a:chOff x="5826621" y="1202043"/>
              <a:chExt cx="767684" cy="857065"/>
            </a:xfrm>
          </p:grpSpPr>
          <p:pic>
            <p:nvPicPr>
              <p:cNvPr id="94" name="Image 93">
                <a:extLst>
                  <a:ext uri="{FF2B5EF4-FFF2-40B4-BE49-F238E27FC236}">
                    <a16:creationId xmlns:a16="http://schemas.microsoft.com/office/drawing/2014/main" id="{89E78864-D914-37D5-62C3-CA59852710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6621" y="1202043"/>
                <a:ext cx="310484" cy="399865"/>
              </a:xfrm>
              <a:prstGeom prst="rect">
                <a:avLst/>
              </a:prstGeom>
              <a:ln w="28575">
                <a:solidFill>
                  <a:schemeClr val="accent2"/>
                </a:solidFill>
              </a:ln>
            </p:spPr>
          </p:pic>
          <p:pic>
            <p:nvPicPr>
              <p:cNvPr id="95" name="Image 94">
                <a:extLst>
                  <a:ext uri="{FF2B5EF4-FFF2-40B4-BE49-F238E27FC236}">
                    <a16:creationId xmlns:a16="http://schemas.microsoft.com/office/drawing/2014/main" id="{597A3830-780C-959F-B748-D47AB976DE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9021" y="1354443"/>
                <a:ext cx="310484" cy="399865"/>
              </a:xfrm>
              <a:prstGeom prst="rect">
                <a:avLst/>
              </a:prstGeom>
              <a:ln w="28575">
                <a:solidFill>
                  <a:schemeClr val="accent2"/>
                </a:solidFill>
              </a:ln>
            </p:spPr>
          </p:pic>
          <p:pic>
            <p:nvPicPr>
              <p:cNvPr id="96" name="Image 95">
                <a:extLst>
                  <a:ext uri="{FF2B5EF4-FFF2-40B4-BE49-F238E27FC236}">
                    <a16:creationId xmlns:a16="http://schemas.microsoft.com/office/drawing/2014/main" id="{8A11C2F6-AD2F-0722-E7CC-E3DD566C44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31421" y="1506843"/>
                <a:ext cx="310484" cy="399865"/>
              </a:xfrm>
              <a:prstGeom prst="rect">
                <a:avLst/>
              </a:prstGeom>
              <a:ln w="28575">
                <a:solidFill>
                  <a:schemeClr val="accent2"/>
                </a:solidFill>
              </a:ln>
            </p:spPr>
          </p:pic>
          <p:pic>
            <p:nvPicPr>
              <p:cNvPr id="97" name="Image 96">
                <a:extLst>
                  <a:ext uri="{FF2B5EF4-FFF2-40B4-BE49-F238E27FC236}">
                    <a16:creationId xmlns:a16="http://schemas.microsoft.com/office/drawing/2014/main" id="{189F33B2-53A8-F526-FE93-C33B5BB98A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3821" y="1659243"/>
                <a:ext cx="310484" cy="399865"/>
              </a:xfrm>
              <a:prstGeom prst="rect">
                <a:avLst/>
              </a:prstGeom>
              <a:ln w="28575">
                <a:solidFill>
                  <a:schemeClr val="accent2"/>
                </a:solidFill>
              </a:ln>
            </p:spPr>
          </p:pic>
        </p:grpSp>
        <p:grpSp>
          <p:nvGrpSpPr>
            <p:cNvPr id="17" name="Groupe 16">
              <a:extLst>
                <a:ext uri="{FF2B5EF4-FFF2-40B4-BE49-F238E27FC236}">
                  <a16:creationId xmlns:a16="http://schemas.microsoft.com/office/drawing/2014/main" id="{4AE2E886-FB6A-72CB-3765-23E58E589E40}"/>
                </a:ext>
              </a:extLst>
            </p:cNvPr>
            <p:cNvGrpSpPr/>
            <p:nvPr/>
          </p:nvGrpSpPr>
          <p:grpSpPr>
            <a:xfrm>
              <a:off x="6760862" y="1208428"/>
              <a:ext cx="767684" cy="857065"/>
              <a:chOff x="6760862" y="1208428"/>
              <a:chExt cx="767684" cy="857065"/>
            </a:xfrm>
          </p:grpSpPr>
          <p:pic>
            <p:nvPicPr>
              <p:cNvPr id="99" name="Image 98">
                <a:extLst>
                  <a:ext uri="{FF2B5EF4-FFF2-40B4-BE49-F238E27FC236}">
                    <a16:creationId xmlns:a16="http://schemas.microsoft.com/office/drawing/2014/main" id="{4DEFC7E4-ECDE-F024-8350-EC58282989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0862" y="1208428"/>
                <a:ext cx="310484" cy="399865"/>
              </a:xfrm>
              <a:prstGeom prst="rect">
                <a:avLst/>
              </a:prstGeom>
              <a:ln w="28575">
                <a:solidFill>
                  <a:schemeClr val="accent2"/>
                </a:solidFill>
              </a:ln>
            </p:spPr>
          </p:pic>
          <p:pic>
            <p:nvPicPr>
              <p:cNvPr id="100" name="Image 99">
                <a:extLst>
                  <a:ext uri="{FF2B5EF4-FFF2-40B4-BE49-F238E27FC236}">
                    <a16:creationId xmlns:a16="http://schemas.microsoft.com/office/drawing/2014/main" id="{483EFAC4-B83F-F763-040D-A545E40164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3262" y="1360828"/>
                <a:ext cx="310484" cy="399865"/>
              </a:xfrm>
              <a:prstGeom prst="rect">
                <a:avLst/>
              </a:prstGeom>
              <a:ln w="28575">
                <a:solidFill>
                  <a:schemeClr val="accent2"/>
                </a:solidFill>
              </a:ln>
            </p:spPr>
          </p:pic>
          <p:pic>
            <p:nvPicPr>
              <p:cNvPr id="101" name="Image 100">
                <a:extLst>
                  <a:ext uri="{FF2B5EF4-FFF2-40B4-BE49-F238E27FC236}">
                    <a16:creationId xmlns:a16="http://schemas.microsoft.com/office/drawing/2014/main" id="{F90485A0-E4B1-13DE-49CB-32FB09EF2F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5662" y="1513228"/>
                <a:ext cx="310484" cy="399865"/>
              </a:xfrm>
              <a:prstGeom prst="rect">
                <a:avLst/>
              </a:prstGeom>
              <a:ln w="28575">
                <a:solidFill>
                  <a:schemeClr val="accent2"/>
                </a:solidFill>
              </a:ln>
            </p:spPr>
          </p:pic>
          <p:pic>
            <p:nvPicPr>
              <p:cNvPr id="102" name="Image 101">
                <a:extLst>
                  <a:ext uri="{FF2B5EF4-FFF2-40B4-BE49-F238E27FC236}">
                    <a16:creationId xmlns:a16="http://schemas.microsoft.com/office/drawing/2014/main" id="{8946E864-616B-5011-AA77-83BD223FCF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062" y="1665628"/>
                <a:ext cx="310484" cy="399865"/>
              </a:xfrm>
              <a:prstGeom prst="rect">
                <a:avLst/>
              </a:prstGeom>
              <a:ln w="28575">
                <a:solidFill>
                  <a:schemeClr val="accent2"/>
                </a:solidFill>
              </a:ln>
            </p:spPr>
          </p:pic>
        </p:grpSp>
        <p:sp>
          <p:nvSpPr>
            <p:cNvPr id="103" name="ZoneTexte 102">
              <a:extLst>
                <a:ext uri="{FF2B5EF4-FFF2-40B4-BE49-F238E27FC236}">
                  <a16:creationId xmlns:a16="http://schemas.microsoft.com/office/drawing/2014/main" id="{E7B49ED2-8A54-7794-1582-6345276BA7F9}"/>
                </a:ext>
              </a:extLst>
            </p:cNvPr>
            <p:cNvSpPr txBox="1"/>
            <p:nvPr/>
          </p:nvSpPr>
          <p:spPr>
            <a:xfrm>
              <a:off x="7847503" y="1083782"/>
              <a:ext cx="2838422" cy="1225951"/>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Adhérents</a:t>
              </a:r>
            </a:p>
            <a:p>
              <a:endParaRPr lang="fr-FR" sz="1200" b="1" dirty="0"/>
            </a:p>
            <a:p>
              <a:r>
                <a:rPr lang="fr-FR" sz="1000" dirty="0"/>
                <a:t>Contribue au financement via sa cotisation ou son don</a:t>
              </a:r>
            </a:p>
            <a:p>
              <a:r>
                <a:rPr lang="fr-FR" sz="1000" dirty="0"/>
                <a:t>Fait connaître l’association</a:t>
              </a:r>
            </a:p>
            <a:p>
              <a:r>
                <a:rPr lang="fr-FR" sz="1000" dirty="0"/>
                <a:t>Fait remonter des problématiques génériques</a:t>
              </a:r>
            </a:p>
            <a:p>
              <a:r>
                <a:rPr lang="fr-FR" sz="1000" dirty="0"/>
                <a:t>Réagit aux infos sur le site</a:t>
              </a:r>
            </a:p>
            <a:p>
              <a:r>
                <a:rPr lang="fr-FR" sz="1000" dirty="0"/>
                <a:t>S’exprime en AG</a:t>
              </a:r>
            </a:p>
            <a:p>
              <a:endParaRPr lang="fr-FR" sz="1200" b="1" dirty="0"/>
            </a:p>
          </p:txBody>
        </p:sp>
      </p:grpSp>
      <p:grpSp>
        <p:nvGrpSpPr>
          <p:cNvPr id="23" name="Groupe 22">
            <a:extLst>
              <a:ext uri="{FF2B5EF4-FFF2-40B4-BE49-F238E27FC236}">
                <a16:creationId xmlns:a16="http://schemas.microsoft.com/office/drawing/2014/main" id="{57845DE6-9D12-6715-45BB-14A4B86B747F}"/>
              </a:ext>
            </a:extLst>
          </p:cNvPr>
          <p:cNvGrpSpPr/>
          <p:nvPr/>
        </p:nvGrpSpPr>
        <p:grpSpPr>
          <a:xfrm>
            <a:off x="195842" y="4900586"/>
            <a:ext cx="11365791" cy="1776851"/>
            <a:chOff x="195842" y="4900586"/>
            <a:chExt cx="11365791" cy="1776851"/>
          </a:xfrm>
        </p:grpSpPr>
        <p:sp>
          <p:nvSpPr>
            <p:cNvPr id="56" name="Rectangle 55">
              <a:extLst>
                <a:ext uri="{FF2B5EF4-FFF2-40B4-BE49-F238E27FC236}">
                  <a16:creationId xmlns:a16="http://schemas.microsoft.com/office/drawing/2014/main" id="{E94FE1A1-8BB9-A1CC-C70B-9C8927C11DBE}"/>
                </a:ext>
              </a:extLst>
            </p:cNvPr>
            <p:cNvSpPr/>
            <p:nvPr/>
          </p:nvSpPr>
          <p:spPr>
            <a:xfrm>
              <a:off x="195842" y="4906753"/>
              <a:ext cx="11365791" cy="1770684"/>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7" name="ZoneTexte 56">
              <a:extLst>
                <a:ext uri="{FF2B5EF4-FFF2-40B4-BE49-F238E27FC236}">
                  <a16:creationId xmlns:a16="http://schemas.microsoft.com/office/drawing/2014/main" id="{66C00161-1933-B98F-8C42-E4C2E913496C}"/>
                </a:ext>
              </a:extLst>
            </p:cNvPr>
            <p:cNvSpPr txBox="1"/>
            <p:nvPr/>
          </p:nvSpPr>
          <p:spPr>
            <a:xfrm>
              <a:off x="235633" y="4900586"/>
              <a:ext cx="1362757" cy="369332"/>
            </a:xfrm>
            <a:prstGeom prst="rect">
              <a:avLst/>
            </a:prstGeom>
            <a:noFill/>
            <a:ln>
              <a:noFill/>
            </a:ln>
          </p:spPr>
          <p:txBody>
            <a:bodyPr wrap="square" rtlCol="0">
              <a:spAutoFit/>
            </a:bodyPr>
            <a:lstStyle/>
            <a:p>
              <a:pPr algn="ctr"/>
              <a:r>
                <a:rPr lang="fr-FR" b="1" dirty="0">
                  <a:solidFill>
                    <a:srgbClr val="0000FF"/>
                  </a:solidFill>
                </a:rPr>
                <a:t>Dirigeants</a:t>
              </a:r>
            </a:p>
          </p:txBody>
        </p:sp>
        <p:grpSp>
          <p:nvGrpSpPr>
            <p:cNvPr id="104" name="Groupe 103">
              <a:extLst>
                <a:ext uri="{FF2B5EF4-FFF2-40B4-BE49-F238E27FC236}">
                  <a16:creationId xmlns:a16="http://schemas.microsoft.com/office/drawing/2014/main" id="{9E116C54-AAF8-F2AD-1F32-5CA2982E6306}"/>
                </a:ext>
              </a:extLst>
            </p:cNvPr>
            <p:cNvGrpSpPr/>
            <p:nvPr/>
          </p:nvGrpSpPr>
          <p:grpSpPr>
            <a:xfrm>
              <a:off x="5453711" y="5311852"/>
              <a:ext cx="396508" cy="494624"/>
              <a:chOff x="8934325" y="3350426"/>
              <a:chExt cx="396508" cy="494624"/>
            </a:xfrm>
          </p:grpSpPr>
          <p:pic>
            <p:nvPicPr>
              <p:cNvPr id="105" name="Image 104">
                <a:extLst>
                  <a:ext uri="{FF2B5EF4-FFF2-40B4-BE49-F238E27FC236}">
                    <a16:creationId xmlns:a16="http://schemas.microsoft.com/office/drawing/2014/main" id="{D56121CB-1E0D-63F1-924E-410753DFF6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4325" y="3350426"/>
                <a:ext cx="310484" cy="399865"/>
              </a:xfrm>
              <a:prstGeom prst="rect">
                <a:avLst/>
              </a:prstGeom>
              <a:ln w="28575">
                <a:solidFill>
                  <a:srgbClr val="0000FF"/>
                </a:solidFill>
              </a:ln>
            </p:spPr>
          </p:pic>
          <p:pic>
            <p:nvPicPr>
              <p:cNvPr id="106" name="Image 105">
                <a:extLst>
                  <a:ext uri="{FF2B5EF4-FFF2-40B4-BE49-F238E27FC236}">
                    <a16:creationId xmlns:a16="http://schemas.microsoft.com/office/drawing/2014/main" id="{BED31FA7-D8F0-C4E1-7623-BEE2CF02D9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20349" y="3445185"/>
                <a:ext cx="310484" cy="399865"/>
              </a:xfrm>
              <a:prstGeom prst="rect">
                <a:avLst/>
              </a:prstGeom>
              <a:ln w="28575">
                <a:solidFill>
                  <a:srgbClr val="0000FF"/>
                </a:solidFill>
              </a:ln>
            </p:spPr>
          </p:pic>
        </p:grpSp>
        <p:sp>
          <p:nvSpPr>
            <p:cNvPr id="107" name="ZoneTexte 106">
              <a:extLst>
                <a:ext uri="{FF2B5EF4-FFF2-40B4-BE49-F238E27FC236}">
                  <a16:creationId xmlns:a16="http://schemas.microsoft.com/office/drawing/2014/main" id="{1F10357C-46EB-103D-922A-E33D1BBD4367}"/>
                </a:ext>
              </a:extLst>
            </p:cNvPr>
            <p:cNvSpPr txBox="1"/>
            <p:nvPr/>
          </p:nvSpPr>
          <p:spPr>
            <a:xfrm>
              <a:off x="2984001" y="5048572"/>
              <a:ext cx="1752138" cy="1487045"/>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Conseil d’administration</a:t>
              </a:r>
            </a:p>
            <a:p>
              <a:endParaRPr lang="fr-FR" sz="1200" b="1" dirty="0"/>
            </a:p>
            <a:p>
              <a:r>
                <a:rPr lang="fr-FR" sz="1000" dirty="0"/>
                <a:t>Membres peuvent représenter la FNPAEF dans les instances nationales</a:t>
              </a:r>
            </a:p>
            <a:p>
              <a:r>
                <a:rPr lang="fr-FR" sz="1000" dirty="0"/>
                <a:t>Pilote le fonctionnement</a:t>
              </a:r>
            </a:p>
            <a:p>
              <a:r>
                <a:rPr lang="fr-FR" sz="1000" dirty="0"/>
                <a:t>Pilote le projet stratégique</a:t>
              </a:r>
            </a:p>
            <a:p>
              <a:endParaRPr lang="fr-FR" sz="1200" b="1" dirty="0"/>
            </a:p>
          </p:txBody>
        </p:sp>
        <p:grpSp>
          <p:nvGrpSpPr>
            <p:cNvPr id="112" name="Groupe 111">
              <a:extLst>
                <a:ext uri="{FF2B5EF4-FFF2-40B4-BE49-F238E27FC236}">
                  <a16:creationId xmlns:a16="http://schemas.microsoft.com/office/drawing/2014/main" id="{BADAB606-AC15-906F-7FA3-35E0E43888A4}"/>
                </a:ext>
              </a:extLst>
            </p:cNvPr>
            <p:cNvGrpSpPr/>
            <p:nvPr/>
          </p:nvGrpSpPr>
          <p:grpSpPr>
            <a:xfrm>
              <a:off x="2302126" y="5226085"/>
              <a:ext cx="495743" cy="572593"/>
              <a:chOff x="2302126" y="5226085"/>
              <a:chExt cx="495743" cy="572593"/>
            </a:xfrm>
          </p:grpSpPr>
          <p:pic>
            <p:nvPicPr>
              <p:cNvPr id="109" name="Image 108">
                <a:extLst>
                  <a:ext uri="{FF2B5EF4-FFF2-40B4-BE49-F238E27FC236}">
                    <a16:creationId xmlns:a16="http://schemas.microsoft.com/office/drawing/2014/main" id="{688787BE-D24B-011F-90B9-AF23C07B24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2126" y="5226085"/>
                <a:ext cx="310484" cy="399865"/>
              </a:xfrm>
              <a:prstGeom prst="rect">
                <a:avLst/>
              </a:prstGeom>
              <a:ln w="28575">
                <a:solidFill>
                  <a:srgbClr val="0000FF"/>
                </a:solidFill>
              </a:ln>
            </p:spPr>
          </p:pic>
          <p:pic>
            <p:nvPicPr>
              <p:cNvPr id="110" name="Image 109">
                <a:extLst>
                  <a:ext uri="{FF2B5EF4-FFF2-40B4-BE49-F238E27FC236}">
                    <a16:creationId xmlns:a16="http://schemas.microsoft.com/office/drawing/2014/main" id="{D224C8E6-3B84-3020-DB10-045F6B3C69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8150" y="5320844"/>
                <a:ext cx="310484" cy="399865"/>
              </a:xfrm>
              <a:prstGeom prst="rect">
                <a:avLst/>
              </a:prstGeom>
              <a:ln w="28575">
                <a:solidFill>
                  <a:srgbClr val="0000FF"/>
                </a:solidFill>
              </a:ln>
            </p:spPr>
          </p:pic>
          <p:pic>
            <p:nvPicPr>
              <p:cNvPr id="111" name="Image 110">
                <a:extLst>
                  <a:ext uri="{FF2B5EF4-FFF2-40B4-BE49-F238E27FC236}">
                    <a16:creationId xmlns:a16="http://schemas.microsoft.com/office/drawing/2014/main" id="{65B0AA70-2188-E559-89FA-D4565A65E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7385" y="5398813"/>
                <a:ext cx="310484" cy="399865"/>
              </a:xfrm>
              <a:prstGeom prst="rect">
                <a:avLst/>
              </a:prstGeom>
              <a:ln w="28575">
                <a:solidFill>
                  <a:srgbClr val="0000FF"/>
                </a:solidFill>
              </a:ln>
            </p:spPr>
          </p:pic>
        </p:grpSp>
        <p:sp>
          <p:nvSpPr>
            <p:cNvPr id="113" name="ZoneTexte 112">
              <a:extLst>
                <a:ext uri="{FF2B5EF4-FFF2-40B4-BE49-F238E27FC236}">
                  <a16:creationId xmlns:a16="http://schemas.microsoft.com/office/drawing/2014/main" id="{CA73B5EC-58EA-C869-A3D0-C4741E24E049}"/>
                </a:ext>
              </a:extLst>
            </p:cNvPr>
            <p:cNvSpPr txBox="1"/>
            <p:nvPr/>
          </p:nvSpPr>
          <p:spPr>
            <a:xfrm>
              <a:off x="6067669" y="5048572"/>
              <a:ext cx="1752138" cy="1487045"/>
            </a:xfrm>
            <a:prstGeom prst="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rIns="0" rtlCol="0">
              <a:noAutofit/>
            </a:bodyPr>
            <a:lstStyle/>
            <a:p>
              <a:r>
                <a:rPr lang="fr-FR" sz="1200" b="1" dirty="0"/>
                <a:t>Bureau</a:t>
              </a:r>
            </a:p>
            <a:p>
              <a:endParaRPr lang="fr-FR" sz="1200" b="1" dirty="0"/>
            </a:p>
            <a:p>
              <a:r>
                <a:rPr lang="fr-FR" sz="1000" dirty="0"/>
                <a:t>Membres peuvent représenter la FNPAEF dans les instances nationales</a:t>
              </a:r>
            </a:p>
            <a:p>
              <a:r>
                <a:rPr lang="fr-FR" sz="1000" dirty="0"/>
                <a:t>Pilote le fonctionnement</a:t>
              </a:r>
            </a:p>
            <a:p>
              <a:r>
                <a:rPr lang="fr-FR" sz="1000" dirty="0"/>
                <a:t>Pilote le projet stratégique</a:t>
              </a:r>
            </a:p>
            <a:p>
              <a:r>
                <a:rPr lang="fr-FR" sz="1000" dirty="0"/>
                <a:t>Intervient dans les</a:t>
              </a:r>
            </a:p>
            <a:p>
              <a:r>
                <a:rPr lang="fr-FR" sz="1000" dirty="0"/>
                <a:t>médias</a:t>
              </a:r>
              <a:endParaRPr lang="fr-FR" sz="1200" dirty="0"/>
            </a:p>
          </p:txBody>
        </p:sp>
      </p:grpSp>
      <p:grpSp>
        <p:nvGrpSpPr>
          <p:cNvPr id="22" name="Groupe 21">
            <a:extLst>
              <a:ext uri="{FF2B5EF4-FFF2-40B4-BE49-F238E27FC236}">
                <a16:creationId xmlns:a16="http://schemas.microsoft.com/office/drawing/2014/main" id="{FA024632-3332-1F4B-9746-122D11C8CA1E}"/>
              </a:ext>
            </a:extLst>
          </p:cNvPr>
          <p:cNvGrpSpPr/>
          <p:nvPr/>
        </p:nvGrpSpPr>
        <p:grpSpPr>
          <a:xfrm>
            <a:off x="2227918" y="6196179"/>
            <a:ext cx="7438420" cy="568457"/>
            <a:chOff x="2227918" y="6196179"/>
            <a:chExt cx="7438420" cy="568457"/>
          </a:xfrm>
        </p:grpSpPr>
        <p:pic>
          <p:nvPicPr>
            <p:cNvPr id="119" name="Image 118">
              <a:extLst>
                <a:ext uri="{FF2B5EF4-FFF2-40B4-BE49-F238E27FC236}">
                  <a16:creationId xmlns:a16="http://schemas.microsoft.com/office/drawing/2014/main" id="{6919864F-485F-C0F2-A215-C8C4D866AD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1201" y="6216480"/>
              <a:ext cx="671264" cy="548156"/>
            </a:xfrm>
            <a:prstGeom prst="rect">
              <a:avLst/>
            </a:prstGeom>
          </p:spPr>
        </p:pic>
        <p:pic>
          <p:nvPicPr>
            <p:cNvPr id="120" name="Image 119">
              <a:extLst>
                <a:ext uri="{FF2B5EF4-FFF2-40B4-BE49-F238E27FC236}">
                  <a16:creationId xmlns:a16="http://schemas.microsoft.com/office/drawing/2014/main" id="{C9FC14A4-D332-DF07-35FD-27A012A756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45684" y="6196179"/>
              <a:ext cx="671264" cy="548156"/>
            </a:xfrm>
            <a:prstGeom prst="rect">
              <a:avLst/>
            </a:prstGeom>
          </p:spPr>
        </p:pic>
        <p:sp>
          <p:nvSpPr>
            <p:cNvPr id="121" name="Bulle narrative : rectangle à coins arrondis 120">
              <a:extLst>
                <a:ext uri="{FF2B5EF4-FFF2-40B4-BE49-F238E27FC236}">
                  <a16:creationId xmlns:a16="http://schemas.microsoft.com/office/drawing/2014/main" id="{C05107E7-CD1D-74AA-4CCE-3AF9CEB490E0}"/>
                </a:ext>
              </a:extLst>
            </p:cNvPr>
            <p:cNvSpPr/>
            <p:nvPr/>
          </p:nvSpPr>
          <p:spPr>
            <a:xfrm>
              <a:off x="8112644" y="6196179"/>
              <a:ext cx="1553694" cy="399865"/>
            </a:xfrm>
            <a:prstGeom prst="wedgeRoundRectCallout">
              <a:avLst>
                <a:gd name="adj1" fmla="val -82407"/>
                <a:gd name="adj2" fmla="val 5431"/>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Fréquence rapprochée</a:t>
              </a:r>
            </a:p>
          </p:txBody>
        </p:sp>
        <p:sp>
          <p:nvSpPr>
            <p:cNvPr id="122" name="Bulle narrative : rectangle à coins arrondis 121">
              <a:extLst>
                <a:ext uri="{FF2B5EF4-FFF2-40B4-BE49-F238E27FC236}">
                  <a16:creationId xmlns:a16="http://schemas.microsoft.com/office/drawing/2014/main" id="{421EF485-1D3E-6F01-2018-D66F773E6386}"/>
                </a:ext>
              </a:extLst>
            </p:cNvPr>
            <p:cNvSpPr/>
            <p:nvPr/>
          </p:nvSpPr>
          <p:spPr>
            <a:xfrm>
              <a:off x="2227918" y="6234336"/>
              <a:ext cx="1366833" cy="379250"/>
            </a:xfrm>
            <a:prstGeom prst="wedgeRoundRectCallout">
              <a:avLst>
                <a:gd name="adj1" fmla="val 85493"/>
                <a:gd name="adj2" fmla="val -7710"/>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6 fois par an</a:t>
              </a:r>
            </a:p>
          </p:txBody>
        </p:sp>
      </p:grpSp>
      <p:grpSp>
        <p:nvGrpSpPr>
          <p:cNvPr id="19" name="Groupe 18">
            <a:extLst>
              <a:ext uri="{FF2B5EF4-FFF2-40B4-BE49-F238E27FC236}">
                <a16:creationId xmlns:a16="http://schemas.microsoft.com/office/drawing/2014/main" id="{6CB872F3-F0E7-7623-319B-A78459F20ED0}"/>
              </a:ext>
            </a:extLst>
          </p:cNvPr>
          <p:cNvGrpSpPr/>
          <p:nvPr/>
        </p:nvGrpSpPr>
        <p:grpSpPr>
          <a:xfrm>
            <a:off x="332488" y="4211611"/>
            <a:ext cx="11532619" cy="1628464"/>
            <a:chOff x="332488" y="4095075"/>
            <a:chExt cx="11532619" cy="1628464"/>
          </a:xfrm>
        </p:grpSpPr>
        <p:pic>
          <p:nvPicPr>
            <p:cNvPr id="115" name="Image 114">
              <a:extLst>
                <a:ext uri="{FF2B5EF4-FFF2-40B4-BE49-F238E27FC236}">
                  <a16:creationId xmlns:a16="http://schemas.microsoft.com/office/drawing/2014/main" id="{CE710AC9-6363-9D56-4350-9EFCFD1905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4634" y="4215235"/>
              <a:ext cx="715972" cy="584665"/>
            </a:xfrm>
            <a:prstGeom prst="rect">
              <a:avLst/>
            </a:prstGeom>
          </p:spPr>
        </p:pic>
        <p:pic>
          <p:nvPicPr>
            <p:cNvPr id="116" name="Image 115">
              <a:extLst>
                <a:ext uri="{FF2B5EF4-FFF2-40B4-BE49-F238E27FC236}">
                  <a16:creationId xmlns:a16="http://schemas.microsoft.com/office/drawing/2014/main" id="{950C9364-A4ED-1C2C-75CD-10CA20F00A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3396" y="4131392"/>
              <a:ext cx="715972" cy="584665"/>
            </a:xfrm>
            <a:prstGeom prst="rect">
              <a:avLst/>
            </a:prstGeom>
          </p:spPr>
        </p:pic>
        <p:pic>
          <p:nvPicPr>
            <p:cNvPr id="117" name="Image 116">
              <a:extLst>
                <a:ext uri="{FF2B5EF4-FFF2-40B4-BE49-F238E27FC236}">
                  <a16:creationId xmlns:a16="http://schemas.microsoft.com/office/drawing/2014/main" id="{CA63954C-13D4-B06D-B0AA-4786CD4CB6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3957" y="4147296"/>
              <a:ext cx="715972" cy="584665"/>
            </a:xfrm>
            <a:prstGeom prst="rect">
              <a:avLst/>
            </a:prstGeom>
          </p:spPr>
        </p:pic>
        <p:sp>
          <p:nvSpPr>
            <p:cNvPr id="123" name="Bulle narrative : rectangle à coins arrondis 122">
              <a:extLst>
                <a:ext uri="{FF2B5EF4-FFF2-40B4-BE49-F238E27FC236}">
                  <a16:creationId xmlns:a16="http://schemas.microsoft.com/office/drawing/2014/main" id="{102F6CCD-CFC7-8463-86CE-D05CBEF05A3D}"/>
                </a:ext>
              </a:extLst>
            </p:cNvPr>
            <p:cNvSpPr/>
            <p:nvPr/>
          </p:nvSpPr>
          <p:spPr>
            <a:xfrm>
              <a:off x="8005616" y="4731962"/>
              <a:ext cx="2228542" cy="991577"/>
            </a:xfrm>
            <a:prstGeom prst="wedgeRoundRectCallout">
              <a:avLst>
                <a:gd name="adj1" fmla="val -19073"/>
                <a:gd name="adj2" fmla="val -70549"/>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3 commissions thématiques :</a:t>
              </a:r>
            </a:p>
            <a:p>
              <a:pPr marL="171450" indent="-171450">
                <a:buFont typeface="Arial" panose="020B0604020202020204" pitchFamily="34" charset="0"/>
                <a:buChar char="•"/>
              </a:pPr>
              <a:r>
                <a:rPr lang="fr-FR" sz="1200" b="1" dirty="0">
                  <a:solidFill>
                    <a:schemeClr val="tx1"/>
                  </a:solidFill>
                </a:rPr>
                <a:t>Santé</a:t>
              </a:r>
            </a:p>
            <a:p>
              <a:pPr marL="171450" indent="-171450">
                <a:buFont typeface="Arial" panose="020B0604020202020204" pitchFamily="34" charset="0"/>
                <a:buChar char="•"/>
              </a:pPr>
              <a:r>
                <a:rPr lang="fr-FR" sz="1200" b="1" dirty="0">
                  <a:solidFill>
                    <a:schemeClr val="tx1"/>
                  </a:solidFill>
                </a:rPr>
                <a:t>EHPAD</a:t>
              </a:r>
            </a:p>
            <a:p>
              <a:pPr marL="171450" indent="-171450">
                <a:buFont typeface="Arial" panose="020B0604020202020204" pitchFamily="34" charset="0"/>
                <a:buChar char="•"/>
              </a:pPr>
              <a:r>
                <a:rPr lang="fr-FR" sz="1200" b="1" dirty="0">
                  <a:solidFill>
                    <a:schemeClr val="tx1"/>
                  </a:solidFill>
                </a:rPr>
                <a:t>Domicile/habitat partagé</a:t>
              </a:r>
            </a:p>
          </p:txBody>
        </p:sp>
        <p:sp>
          <p:nvSpPr>
            <p:cNvPr id="124" name="Bulle narrative : rectangle à coins arrondis 123">
              <a:extLst>
                <a:ext uri="{FF2B5EF4-FFF2-40B4-BE49-F238E27FC236}">
                  <a16:creationId xmlns:a16="http://schemas.microsoft.com/office/drawing/2014/main" id="{5DADC39B-FE87-EB42-C0C7-4EB55849BF2B}"/>
                </a:ext>
              </a:extLst>
            </p:cNvPr>
            <p:cNvSpPr/>
            <p:nvPr/>
          </p:nvSpPr>
          <p:spPr>
            <a:xfrm>
              <a:off x="3608903" y="4164386"/>
              <a:ext cx="1794372" cy="622582"/>
            </a:xfrm>
            <a:prstGeom prst="wedgeRoundRectCallout">
              <a:avLst>
                <a:gd name="adj1" fmla="val 65059"/>
                <a:gd name="adj2" fmla="val -20189"/>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Animation du réseau des associations locales</a:t>
              </a:r>
            </a:p>
          </p:txBody>
        </p:sp>
        <p:sp>
          <p:nvSpPr>
            <p:cNvPr id="125" name="Bulle narrative : rectangle à coins arrondis 124">
              <a:extLst>
                <a:ext uri="{FF2B5EF4-FFF2-40B4-BE49-F238E27FC236}">
                  <a16:creationId xmlns:a16="http://schemas.microsoft.com/office/drawing/2014/main" id="{7B8D9F19-10E5-B94E-E6A8-155FD5541A44}"/>
                </a:ext>
              </a:extLst>
            </p:cNvPr>
            <p:cNvSpPr/>
            <p:nvPr/>
          </p:nvSpPr>
          <p:spPr>
            <a:xfrm>
              <a:off x="635389" y="4159157"/>
              <a:ext cx="1819397" cy="622582"/>
            </a:xfrm>
            <a:prstGeom prst="wedgeRoundRectCallout">
              <a:avLst>
                <a:gd name="adj1" fmla="val 68112"/>
                <a:gd name="adj2" fmla="val -15065"/>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Animation du réseau des délégués</a:t>
              </a:r>
            </a:p>
          </p:txBody>
        </p:sp>
        <p:pic>
          <p:nvPicPr>
            <p:cNvPr id="126" name="Image 125">
              <a:extLst>
                <a:ext uri="{FF2B5EF4-FFF2-40B4-BE49-F238E27FC236}">
                  <a16:creationId xmlns:a16="http://schemas.microsoft.com/office/drawing/2014/main" id="{5049760A-C5B5-1563-5F5E-6CB6C7A339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85925" y="4126549"/>
              <a:ext cx="715972" cy="584665"/>
            </a:xfrm>
            <a:prstGeom prst="rect">
              <a:avLst/>
            </a:prstGeom>
          </p:spPr>
        </p:pic>
        <p:sp>
          <p:nvSpPr>
            <p:cNvPr id="127" name="Bulle narrative : rectangle à coins arrondis 126">
              <a:extLst>
                <a:ext uri="{FF2B5EF4-FFF2-40B4-BE49-F238E27FC236}">
                  <a16:creationId xmlns:a16="http://schemas.microsoft.com/office/drawing/2014/main" id="{FD75E3C1-4861-A95B-DCA6-72175591F58D}"/>
                </a:ext>
              </a:extLst>
            </p:cNvPr>
            <p:cNvSpPr/>
            <p:nvPr/>
          </p:nvSpPr>
          <p:spPr>
            <a:xfrm>
              <a:off x="10489523" y="5024747"/>
              <a:ext cx="1375584" cy="695962"/>
            </a:xfrm>
            <a:prstGeom prst="wedgeRoundRectCallout">
              <a:avLst>
                <a:gd name="adj1" fmla="val -11824"/>
                <a:gd name="adj2" fmla="val -124847"/>
                <a:gd name="adj3" fmla="val 16667"/>
              </a:avLst>
            </a:prstGeom>
            <a:solidFill>
              <a:srgbClr val="CCFF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Coordination équipe technique site</a:t>
              </a:r>
            </a:p>
          </p:txBody>
        </p:sp>
        <p:sp>
          <p:nvSpPr>
            <p:cNvPr id="5" name="ZoneTexte 4">
              <a:extLst>
                <a:ext uri="{FF2B5EF4-FFF2-40B4-BE49-F238E27FC236}">
                  <a16:creationId xmlns:a16="http://schemas.microsoft.com/office/drawing/2014/main" id="{ED5D8406-275F-32A7-A806-C6B81F9F5112}"/>
                </a:ext>
              </a:extLst>
            </p:cNvPr>
            <p:cNvSpPr txBox="1"/>
            <p:nvPr/>
          </p:nvSpPr>
          <p:spPr>
            <a:xfrm rot="20860410">
              <a:off x="332488" y="4126697"/>
              <a:ext cx="722705" cy="246221"/>
            </a:xfrm>
            <a:prstGeom prst="rect">
              <a:avLst/>
            </a:prstGeom>
            <a:solidFill>
              <a:schemeClr val="bg1"/>
            </a:solidFill>
            <a:ln w="19050">
              <a:solidFill>
                <a:srgbClr val="FF0000"/>
              </a:solidFill>
            </a:ln>
          </p:spPr>
          <p:txBody>
            <a:bodyPr wrap="square" lIns="36000" rIns="36000" rtlCol="0">
              <a:spAutoFit/>
            </a:bodyPr>
            <a:lstStyle/>
            <a:p>
              <a:pPr algn="ctr"/>
              <a:r>
                <a:rPr lang="fr-FR" sz="1000" b="1" dirty="0">
                  <a:solidFill>
                    <a:srgbClr val="FF0000"/>
                  </a:solidFill>
                </a:rPr>
                <a:t>NOUVEAU</a:t>
              </a:r>
            </a:p>
          </p:txBody>
        </p:sp>
        <p:sp>
          <p:nvSpPr>
            <p:cNvPr id="8" name="ZoneTexte 7">
              <a:extLst>
                <a:ext uri="{FF2B5EF4-FFF2-40B4-BE49-F238E27FC236}">
                  <a16:creationId xmlns:a16="http://schemas.microsoft.com/office/drawing/2014/main" id="{F6875FA4-FDCE-6B3F-77C7-F2EF9DB58341}"/>
                </a:ext>
              </a:extLst>
            </p:cNvPr>
            <p:cNvSpPr txBox="1"/>
            <p:nvPr/>
          </p:nvSpPr>
          <p:spPr>
            <a:xfrm rot="20860410">
              <a:off x="3517389" y="4095075"/>
              <a:ext cx="722705" cy="246221"/>
            </a:xfrm>
            <a:prstGeom prst="rect">
              <a:avLst/>
            </a:prstGeom>
            <a:solidFill>
              <a:schemeClr val="bg1"/>
            </a:solidFill>
            <a:ln w="19050">
              <a:solidFill>
                <a:srgbClr val="FF0000"/>
              </a:solidFill>
            </a:ln>
          </p:spPr>
          <p:txBody>
            <a:bodyPr wrap="square" lIns="36000" rIns="36000" rtlCol="0">
              <a:spAutoFit/>
            </a:bodyPr>
            <a:lstStyle/>
            <a:p>
              <a:pPr algn="ctr"/>
              <a:r>
                <a:rPr lang="fr-FR" sz="1000" b="1" dirty="0">
                  <a:solidFill>
                    <a:srgbClr val="FF0000"/>
                  </a:solidFill>
                </a:rPr>
                <a:t>NOUVEAU</a:t>
              </a:r>
            </a:p>
          </p:txBody>
        </p:sp>
        <p:sp>
          <p:nvSpPr>
            <p:cNvPr id="9" name="ZoneTexte 8">
              <a:extLst>
                <a:ext uri="{FF2B5EF4-FFF2-40B4-BE49-F238E27FC236}">
                  <a16:creationId xmlns:a16="http://schemas.microsoft.com/office/drawing/2014/main" id="{ABC2F99C-4619-C39D-9601-7494A85EBC20}"/>
                </a:ext>
              </a:extLst>
            </p:cNvPr>
            <p:cNvSpPr txBox="1"/>
            <p:nvPr/>
          </p:nvSpPr>
          <p:spPr>
            <a:xfrm rot="20860410">
              <a:off x="7574258" y="4646108"/>
              <a:ext cx="722705" cy="246221"/>
            </a:xfrm>
            <a:prstGeom prst="rect">
              <a:avLst/>
            </a:prstGeom>
            <a:solidFill>
              <a:schemeClr val="bg1"/>
            </a:solidFill>
            <a:ln w="19050">
              <a:solidFill>
                <a:srgbClr val="FF0000"/>
              </a:solidFill>
            </a:ln>
          </p:spPr>
          <p:txBody>
            <a:bodyPr wrap="square" lIns="36000" rIns="36000" rtlCol="0">
              <a:spAutoFit/>
            </a:bodyPr>
            <a:lstStyle/>
            <a:p>
              <a:pPr algn="ctr"/>
              <a:r>
                <a:rPr lang="fr-FR" sz="1000" b="1" dirty="0">
                  <a:solidFill>
                    <a:srgbClr val="FF0000"/>
                  </a:solidFill>
                </a:rPr>
                <a:t>NOUVEAU</a:t>
              </a:r>
            </a:p>
          </p:txBody>
        </p:sp>
      </p:grpSp>
      <p:sp>
        <p:nvSpPr>
          <p:cNvPr id="10" name="ZoneTexte 9">
            <a:extLst>
              <a:ext uri="{FF2B5EF4-FFF2-40B4-BE49-F238E27FC236}">
                <a16:creationId xmlns:a16="http://schemas.microsoft.com/office/drawing/2014/main" id="{D61F9079-56A5-CFE6-537A-78440340D687}"/>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21" name="Espace réservé du pied de page 20">
            <a:extLst>
              <a:ext uri="{FF2B5EF4-FFF2-40B4-BE49-F238E27FC236}">
                <a16:creationId xmlns:a16="http://schemas.microsoft.com/office/drawing/2014/main" id="{DF1108F5-7666-A252-F9F4-B3C159A4B7E0}"/>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89205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12</a:t>
            </a:fld>
            <a:endParaRPr lang="fr-FR" dirty="0"/>
          </a:p>
        </p:txBody>
      </p:sp>
      <p:sp>
        <p:nvSpPr>
          <p:cNvPr id="5" name="ZoneTexte 4">
            <a:extLst>
              <a:ext uri="{FF2B5EF4-FFF2-40B4-BE49-F238E27FC236}">
                <a16:creationId xmlns:a16="http://schemas.microsoft.com/office/drawing/2014/main" id="{D7BF6840-7FCC-F95D-B5EF-6A59F737D8E7}"/>
              </a:ext>
            </a:extLst>
          </p:cNvPr>
          <p:cNvSpPr txBox="1"/>
          <p:nvPr/>
        </p:nvSpPr>
        <p:spPr>
          <a:xfrm>
            <a:off x="388870" y="1389600"/>
            <a:ext cx="11595984" cy="6046271"/>
          </a:xfrm>
          <a:prstGeom prst="rect">
            <a:avLst/>
          </a:prstGeom>
          <a:noFill/>
        </p:spPr>
        <p:txBody>
          <a:bodyPr wrap="square">
            <a:spAutoFit/>
          </a:bodyPr>
          <a:lstStyle/>
          <a:p>
            <a:pPr>
              <a:lnSpc>
                <a:spcPct val="106000"/>
              </a:lnSpc>
              <a:spcAft>
                <a:spcPts val="800"/>
              </a:spcAft>
            </a:pPr>
            <a:r>
              <a:rPr lang="fr-FR" sz="2200" b="1" kern="100" dirty="0">
                <a:effectLst/>
                <a:ea typeface="Calibri" panose="020F0502020204030204" pitchFamily="34" charset="0"/>
                <a:cs typeface="Arial" panose="020B0604020202020204" pitchFamily="34" charset="0"/>
              </a:rPr>
              <a:t>Une nécessité absolue pour la survie de la FNAPAEF</a:t>
            </a:r>
          </a:p>
          <a:p>
            <a:pPr marL="285750" indent="-285750">
              <a:lnSpc>
                <a:spcPct val="106000"/>
              </a:lnSpc>
              <a:spcAft>
                <a:spcPts val="600"/>
              </a:spcAft>
              <a:buFont typeface="Arial" panose="020B0604020202020204" pitchFamily="34" charset="0"/>
              <a:buChar char="•"/>
            </a:pPr>
            <a:r>
              <a:rPr lang="fr-FR" kern="100" dirty="0">
                <a:ea typeface="Calibri" panose="020F0502020204030204" pitchFamily="34" charset="0"/>
                <a:cs typeface="Arial" panose="020B0604020202020204" pitchFamily="34" charset="0"/>
              </a:rPr>
              <a:t>CA et Bureau étoffés, avec implication par domaine choisi</a:t>
            </a:r>
          </a:p>
          <a:p>
            <a:pPr marL="285750" indent="-285750">
              <a:lnSpc>
                <a:spcPct val="106000"/>
              </a:lnSpc>
              <a:spcAft>
                <a:spcPts val="600"/>
              </a:spcAft>
              <a:buFont typeface="Arial" panose="020B0604020202020204" pitchFamily="34" charset="0"/>
              <a:buChar char="•"/>
            </a:pPr>
            <a:r>
              <a:rPr lang="fr-FR" kern="100" dirty="0">
                <a:ea typeface="Calibri" panose="020F0502020204030204" pitchFamily="34" charset="0"/>
                <a:cs typeface="Arial" panose="020B0604020202020204" pitchFamily="34" charset="0"/>
              </a:rPr>
              <a:t>Délégués départementaux et régionaux</a:t>
            </a:r>
          </a:p>
          <a:p>
            <a:pPr marL="285750" indent="-285750">
              <a:lnSpc>
                <a:spcPct val="106000"/>
              </a:lnSpc>
              <a:spcAft>
                <a:spcPts val="600"/>
              </a:spcAft>
              <a:buFont typeface="Arial" panose="020B0604020202020204" pitchFamily="34" charset="0"/>
              <a:buChar char="•"/>
            </a:pPr>
            <a:r>
              <a:rPr lang="fr-FR" kern="100" dirty="0">
                <a:ea typeface="Calibri" panose="020F0502020204030204" pitchFamily="34" charset="0"/>
                <a:cs typeface="Arial" panose="020B0604020202020204" pitchFamily="34" charset="0"/>
              </a:rPr>
              <a:t>Contributeurs thématiques</a:t>
            </a:r>
          </a:p>
          <a:p>
            <a:pPr marL="285750" indent="-285750">
              <a:lnSpc>
                <a:spcPct val="106000"/>
              </a:lnSpc>
              <a:spcAft>
                <a:spcPts val="600"/>
              </a:spcAft>
              <a:buFont typeface="Arial" panose="020B0604020202020204" pitchFamily="34" charset="0"/>
              <a:buChar char="•"/>
            </a:pPr>
            <a:r>
              <a:rPr lang="fr-FR" kern="100" dirty="0">
                <a:effectLst/>
                <a:ea typeface="Calibri" panose="020F0502020204030204" pitchFamily="34" charset="0"/>
                <a:cs typeface="Arial" panose="020B0604020202020204" pitchFamily="34" charset="0"/>
              </a:rPr>
              <a:t>Equipe technique site</a:t>
            </a:r>
          </a:p>
          <a:p>
            <a:pPr>
              <a:lnSpc>
                <a:spcPct val="106000"/>
              </a:lnSpc>
              <a:spcBef>
                <a:spcPts val="1200"/>
              </a:spcBef>
              <a:spcAft>
                <a:spcPts val="800"/>
              </a:spcAft>
            </a:pPr>
            <a:r>
              <a:rPr lang="fr-FR" sz="2200" b="1" kern="100" dirty="0">
                <a:ea typeface="Calibri" panose="020F0502020204030204" pitchFamily="34" charset="0"/>
                <a:cs typeface="Arial" panose="020B0604020202020204" pitchFamily="34" charset="0"/>
              </a:rPr>
              <a:t>Une condition : l’équilibre entre vie personnelle et engagement associatif</a:t>
            </a:r>
            <a:r>
              <a:rPr lang="fr-FR" sz="2200" b="1" kern="100" dirty="0">
                <a:effectLst/>
                <a:ea typeface="Calibri" panose="020F0502020204030204" pitchFamily="34" charset="0"/>
                <a:cs typeface="Arial" panose="020B0604020202020204" pitchFamily="34" charset="0"/>
              </a:rPr>
              <a:t> </a:t>
            </a:r>
            <a:endParaRPr lang="fr-FR" sz="2200" kern="100" dirty="0">
              <a:effectLst/>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fr-FR" kern="100" dirty="0">
                <a:ea typeface="Calibri" panose="020F0502020204030204" pitchFamily="34" charset="0"/>
                <a:cs typeface="Arial" panose="020B0604020202020204" pitchFamily="34" charset="0"/>
              </a:rPr>
              <a:t>Un engagement négociable par principe pour tenir compte des souhaits et de la disponibilité de chaque bénévole</a:t>
            </a:r>
          </a:p>
          <a:p>
            <a:pPr marL="342900" lvl="0" indent="-342900">
              <a:lnSpc>
                <a:spcPct val="107000"/>
              </a:lnSpc>
              <a:spcAft>
                <a:spcPts val="6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Une gamme de contributions possibles en fonction de la disponibilité des bénévoles</a:t>
            </a:r>
          </a:p>
          <a:p>
            <a:pPr>
              <a:lnSpc>
                <a:spcPct val="106000"/>
              </a:lnSpc>
              <a:spcBef>
                <a:spcPts val="1200"/>
              </a:spcBef>
              <a:spcAft>
                <a:spcPts val="800"/>
              </a:spcAft>
            </a:pPr>
            <a:r>
              <a:rPr lang="fr-FR" sz="2200" b="1" kern="100" dirty="0">
                <a:ea typeface="Calibri" panose="020F0502020204030204" pitchFamily="34" charset="0"/>
                <a:cs typeface="Arial" panose="020B0604020202020204" pitchFamily="34" charset="0"/>
              </a:rPr>
              <a:t>Un enjeu : intégrer, former et préparer par principe le </a:t>
            </a:r>
            <a:r>
              <a:rPr lang="fr-FR" sz="2200" b="1" kern="100" dirty="0" err="1">
                <a:ea typeface="Calibri" panose="020F0502020204030204" pitchFamily="34" charset="0"/>
                <a:cs typeface="Arial" panose="020B0604020202020204" pitchFamily="34" charset="0"/>
              </a:rPr>
              <a:t>turn</a:t>
            </a:r>
            <a:r>
              <a:rPr lang="fr-FR" sz="2200" b="1" kern="100" dirty="0">
                <a:ea typeface="Calibri" panose="020F0502020204030204" pitchFamily="34" charset="0"/>
                <a:cs typeface="Arial" panose="020B0604020202020204" pitchFamily="34" charset="0"/>
              </a:rPr>
              <a:t> over </a:t>
            </a:r>
          </a:p>
          <a:p>
            <a:pPr marL="342900" lvl="0" indent="-342900">
              <a:lnSpc>
                <a:spcPct val="107000"/>
              </a:lnSpc>
              <a:spcAft>
                <a:spcPts val="6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Implication progressive et accompagnement des nouveaux bénévoles</a:t>
            </a:r>
          </a:p>
          <a:p>
            <a:pPr marL="342900" lvl="0" indent="-342900">
              <a:lnSpc>
                <a:spcPct val="107000"/>
              </a:lnSpc>
              <a:spcAft>
                <a:spcPts val="600"/>
              </a:spcAft>
              <a:buFont typeface="Symbol" panose="05050102010706020507" pitchFamily="18" charset="2"/>
              <a:buChar char=""/>
            </a:pPr>
            <a:r>
              <a:rPr lang="fr-FR" kern="100" dirty="0">
                <a:ea typeface="Calibri" panose="020F0502020204030204" pitchFamily="34" charset="0"/>
                <a:cs typeface="Arial" panose="020B0604020202020204" pitchFamily="34" charset="0"/>
              </a:rPr>
              <a:t>Animation du réseau, dans un contexte de dispersion géographique</a:t>
            </a:r>
            <a:endParaRPr lang="fr-FR" kern="100" dirty="0">
              <a:effectLst/>
              <a:ea typeface="Calibri" panose="020F0502020204030204" pitchFamily="34" charset="0"/>
              <a:cs typeface="Arial" panose="020B0604020202020204" pitchFamily="34" charset="0"/>
            </a:endParaRPr>
          </a:p>
          <a:p>
            <a:pPr marL="342900" lvl="0" indent="-342900">
              <a:lnSpc>
                <a:spcPct val="107000"/>
              </a:lnSpc>
              <a:spcAft>
                <a:spcPts val="600"/>
              </a:spcAft>
              <a:buFont typeface="Symbol" panose="05050102010706020507" pitchFamily="18" charset="2"/>
              <a:buChar char=""/>
            </a:pPr>
            <a:r>
              <a:rPr lang="fr-FR" kern="100" dirty="0">
                <a:ea typeface="Calibri" panose="020F0502020204030204" pitchFamily="34" charset="0"/>
                <a:cs typeface="Arial" panose="020B0604020202020204" pitchFamily="34" charset="0"/>
              </a:rPr>
              <a:t>Outils pour partager et capitaliser l’expérience</a:t>
            </a:r>
            <a:endParaRPr lang="fr-FR" kern="100" dirty="0">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endParaRPr lang="fr-FR" kern="100" dirty="0">
              <a:solidFill>
                <a:srgbClr val="FF0000"/>
              </a:solidFill>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endParaRPr lang="fr-FR" kern="100" dirty="0">
              <a:effectLst/>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Recrutement et intégration de nouveaux bénévoles</a:t>
            </a:r>
          </a:p>
        </p:txBody>
      </p:sp>
      <p:sp>
        <p:nvSpPr>
          <p:cNvPr id="2" name="ZoneTexte 1">
            <a:extLst>
              <a:ext uri="{FF2B5EF4-FFF2-40B4-BE49-F238E27FC236}">
                <a16:creationId xmlns:a16="http://schemas.microsoft.com/office/drawing/2014/main" id="{359F7790-C9F1-5C88-1EF6-0FEFA3005567}"/>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pic>
        <p:nvPicPr>
          <p:cNvPr id="8" name="Image 9" descr="file_important.png">
            <a:extLst>
              <a:ext uri="{FF2B5EF4-FFF2-40B4-BE49-F238E27FC236}">
                <a16:creationId xmlns:a16="http://schemas.microsoft.com/office/drawing/2014/main" id="{DF39E1EB-EC89-EA04-1314-A354EE95C2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58778" y="1830004"/>
            <a:ext cx="1260381" cy="1260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pied de page 8">
            <a:extLst>
              <a:ext uri="{FF2B5EF4-FFF2-40B4-BE49-F238E27FC236}">
                <a16:creationId xmlns:a16="http://schemas.microsoft.com/office/drawing/2014/main" id="{23D9A4AC-EA0D-52CE-782C-0FDFE8CBABE8}"/>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2554148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13</a:t>
            </a:fld>
            <a:endParaRPr lang="fr-FR"/>
          </a:p>
        </p:txBody>
      </p:sp>
      <p:sp>
        <p:nvSpPr>
          <p:cNvPr id="5" name="ZoneTexte 4">
            <a:extLst>
              <a:ext uri="{FF2B5EF4-FFF2-40B4-BE49-F238E27FC236}">
                <a16:creationId xmlns:a16="http://schemas.microsoft.com/office/drawing/2014/main" id="{D7BF6840-7FCC-F95D-B5EF-6A59F737D8E7}"/>
              </a:ext>
            </a:extLst>
          </p:cNvPr>
          <p:cNvSpPr txBox="1"/>
          <p:nvPr/>
        </p:nvSpPr>
        <p:spPr>
          <a:xfrm>
            <a:off x="388870" y="1433853"/>
            <a:ext cx="11595984" cy="3384581"/>
          </a:xfrm>
          <a:prstGeom prst="rect">
            <a:avLst/>
          </a:prstGeom>
          <a:noFill/>
        </p:spPr>
        <p:txBody>
          <a:bodyPr wrap="square">
            <a:spAutoFit/>
          </a:bodyPr>
          <a:lstStyle/>
          <a:p>
            <a:pPr marL="342900" indent="-342900">
              <a:lnSpc>
                <a:spcPct val="106000"/>
              </a:lnSpc>
              <a:spcAft>
                <a:spcPts val="1800"/>
              </a:spcAft>
              <a:buFont typeface="Arial" panose="020B0604020202020204" pitchFamily="34" charset="0"/>
              <a:buChar char="•"/>
            </a:pPr>
            <a:r>
              <a:rPr lang="fr-FR" sz="2200" kern="100" dirty="0">
                <a:effectLst/>
                <a:ea typeface="Calibri" panose="020F0502020204030204" pitchFamily="34" charset="0"/>
                <a:cs typeface="Arial" panose="020B0604020202020204" pitchFamily="34" charset="0"/>
              </a:rPr>
              <a:t>Se fixer des objectifs atteignables et célébrer collectivement des victoires</a:t>
            </a:r>
          </a:p>
          <a:p>
            <a:pPr marL="342900" indent="-342900">
              <a:lnSpc>
                <a:spcPct val="106000"/>
              </a:lnSpc>
              <a:spcAft>
                <a:spcPts val="1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Médiatiser/valoriser les succès</a:t>
            </a:r>
          </a:p>
          <a:p>
            <a:pPr marL="342900" indent="-342900">
              <a:lnSpc>
                <a:spcPct val="106000"/>
              </a:lnSpc>
              <a:spcAft>
                <a:spcPts val="1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Avoir des débats sur la stratégie</a:t>
            </a:r>
          </a:p>
          <a:p>
            <a:pPr marL="342900" indent="-342900">
              <a:lnSpc>
                <a:spcPct val="106000"/>
              </a:lnSpc>
              <a:spcAft>
                <a:spcPts val="1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Se former en y prenant plaisir</a:t>
            </a:r>
          </a:p>
          <a:p>
            <a:pPr marL="342900" indent="-342900">
              <a:lnSpc>
                <a:spcPct val="106000"/>
              </a:lnSpc>
              <a:spcAft>
                <a:spcPts val="1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Savoir repérer et apprécier les petites victoires locales et les progrès « souterrains »</a:t>
            </a:r>
          </a:p>
          <a:p>
            <a:pPr marL="342900" indent="-342900">
              <a:lnSpc>
                <a:spcPct val="106000"/>
              </a:lnSpc>
              <a:spcAft>
                <a:spcPts val="1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Nourrir notre flamme de bénévole avec le retour direct des « bénéficiaires » concernés</a:t>
            </a:r>
            <a:endParaRPr lang="fr-FR" kern="100" dirty="0">
              <a:effectLst/>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Motivation des troupes</a:t>
            </a:r>
          </a:p>
        </p:txBody>
      </p:sp>
      <p:sp>
        <p:nvSpPr>
          <p:cNvPr id="2" name="ZoneTexte 1">
            <a:extLst>
              <a:ext uri="{FF2B5EF4-FFF2-40B4-BE49-F238E27FC236}">
                <a16:creationId xmlns:a16="http://schemas.microsoft.com/office/drawing/2014/main" id="{C2065ABC-1D7B-135D-DE6D-BCB3471602AB}"/>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8" name="Espace réservé du pied de page 7">
            <a:extLst>
              <a:ext uri="{FF2B5EF4-FFF2-40B4-BE49-F238E27FC236}">
                <a16:creationId xmlns:a16="http://schemas.microsoft.com/office/drawing/2014/main" id="{942A4F10-B670-3BAA-8B53-A1FE6AE72A94}"/>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347256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14</a:t>
            </a:fld>
            <a:endParaRPr lang="fr-FR"/>
          </a:p>
        </p:txBody>
      </p:sp>
      <p:sp>
        <p:nvSpPr>
          <p:cNvPr id="5" name="ZoneTexte 4">
            <a:extLst>
              <a:ext uri="{FF2B5EF4-FFF2-40B4-BE49-F238E27FC236}">
                <a16:creationId xmlns:a16="http://schemas.microsoft.com/office/drawing/2014/main" id="{D7BF6840-7FCC-F95D-B5EF-6A59F737D8E7}"/>
              </a:ext>
            </a:extLst>
          </p:cNvPr>
          <p:cNvSpPr txBox="1"/>
          <p:nvPr/>
        </p:nvSpPr>
        <p:spPr>
          <a:xfrm>
            <a:off x="388870" y="1389600"/>
            <a:ext cx="11671050" cy="3820020"/>
          </a:xfrm>
          <a:prstGeom prst="rect">
            <a:avLst/>
          </a:prstGeom>
          <a:noFill/>
        </p:spPr>
        <p:txBody>
          <a:bodyPr wrap="square">
            <a:spAutoFit/>
          </a:bodyPr>
          <a:lstStyle/>
          <a:p>
            <a:pPr>
              <a:lnSpc>
                <a:spcPct val="106000"/>
              </a:lnSpc>
              <a:spcAft>
                <a:spcPts val="800"/>
              </a:spcAft>
            </a:pPr>
            <a:r>
              <a:rPr lang="fr-FR" sz="2200" b="1" kern="100" dirty="0">
                <a:effectLst/>
                <a:ea typeface="Calibri" panose="020F0502020204030204" pitchFamily="34" charset="0"/>
                <a:cs typeface="Arial" panose="020B0604020202020204" pitchFamily="34" charset="0"/>
              </a:rPr>
              <a:t>Il apparaît impératif de s’allier avec d’autres pour </a:t>
            </a:r>
            <a:r>
              <a:rPr lang="fr-FR" sz="2200" b="1" kern="100" dirty="0">
                <a:ea typeface="Calibri" panose="020F0502020204030204" pitchFamily="34" charset="0"/>
                <a:cs typeface="Arial" panose="020B0604020202020204" pitchFamily="34" charset="0"/>
              </a:rPr>
              <a:t>avoir plus </a:t>
            </a:r>
            <a:r>
              <a:rPr lang="fr-FR" sz="2200" b="1" kern="100" dirty="0">
                <a:effectLst/>
                <a:ea typeface="Calibri" panose="020F0502020204030204" pitchFamily="34" charset="0"/>
                <a:cs typeface="Arial" panose="020B0604020202020204" pitchFamily="34" charset="0"/>
              </a:rPr>
              <a:t>d’impact : </a:t>
            </a:r>
          </a:p>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avec </a:t>
            </a:r>
            <a:r>
              <a:rPr lang="fr-FR" sz="2200" b="1" kern="100" dirty="0">
                <a:ea typeface="Calibri" panose="020F0502020204030204" pitchFamily="34" charset="0"/>
                <a:cs typeface="Arial" panose="020B0604020202020204" pitchFamily="34" charset="0"/>
              </a:rPr>
              <a:t>des interlocuteurs de bonne volonté parmi les autres parties prenantes</a:t>
            </a:r>
            <a:r>
              <a:rPr lang="fr-FR" sz="2200" kern="100" dirty="0">
                <a:ea typeface="Calibri" panose="020F0502020204030204" pitchFamily="34" charset="0"/>
                <a:cs typeface="Arial" panose="020B0604020202020204" pitchFamily="34" charset="0"/>
              </a:rPr>
              <a:t>, pour saisir toutes les dimensions des problématiques, trouver des solutions pertinentes et monter des expérimentations : Directions d’EHPAD, services à domicile, professionnels de santé, élus locaux, CCAS…</a:t>
            </a:r>
          </a:p>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avec </a:t>
            </a:r>
            <a:r>
              <a:rPr lang="fr-FR" sz="2200" b="1" kern="100" dirty="0">
                <a:ea typeface="Calibri" panose="020F0502020204030204" pitchFamily="34" charset="0"/>
                <a:cs typeface="Arial" panose="020B0604020202020204" pitchFamily="34" charset="0"/>
              </a:rPr>
              <a:t>des « corps intermédiaires constitués », </a:t>
            </a:r>
            <a:r>
              <a:rPr lang="fr-FR" sz="2200" kern="100" dirty="0">
                <a:ea typeface="Calibri" panose="020F0502020204030204" pitchFamily="34" charset="0"/>
                <a:cs typeface="Arial" panose="020B0604020202020204" pitchFamily="34" charset="0"/>
              </a:rPr>
              <a:t>pour contribuer à des actions collectives plus efficaces, et bénéficier de leur expérience et de leur soutien : UNIOPSS, FEHAP, CVS Concert, autres associations d’usagers ?, syndicats à travers le réseau « Groupe des 9 » ?, Collectif des associations citoyennes ?, Collectif des maires bretons ?...</a:t>
            </a:r>
            <a:endParaRPr lang="fr-FR" kern="100" dirty="0">
              <a:effectLst/>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Partenariats, alliances et réseaux</a:t>
            </a:r>
          </a:p>
        </p:txBody>
      </p:sp>
      <p:sp>
        <p:nvSpPr>
          <p:cNvPr id="2" name="ZoneTexte 1">
            <a:extLst>
              <a:ext uri="{FF2B5EF4-FFF2-40B4-BE49-F238E27FC236}">
                <a16:creationId xmlns:a16="http://schemas.microsoft.com/office/drawing/2014/main" id="{4ACCC02E-B5B3-DD4F-9880-2594E7D7E8FC}"/>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8" name="Espace réservé du pied de page 7">
            <a:extLst>
              <a:ext uri="{FF2B5EF4-FFF2-40B4-BE49-F238E27FC236}">
                <a16:creationId xmlns:a16="http://schemas.microsoft.com/office/drawing/2014/main" id="{13659AF0-0261-FCE7-D58D-1DE09DF3E78A}"/>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2729823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15</a:t>
            </a:fld>
            <a:endParaRPr lang="fr-F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Financement et subventions</a:t>
            </a:r>
          </a:p>
        </p:txBody>
      </p:sp>
      <p:sp>
        <p:nvSpPr>
          <p:cNvPr id="2" name="ZoneTexte 1">
            <a:extLst>
              <a:ext uri="{FF2B5EF4-FFF2-40B4-BE49-F238E27FC236}">
                <a16:creationId xmlns:a16="http://schemas.microsoft.com/office/drawing/2014/main" id="{F4FFEAF6-AFD8-3BBA-4DA2-E2D61186A10A}"/>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8" name="ZoneTexte 7">
            <a:extLst>
              <a:ext uri="{FF2B5EF4-FFF2-40B4-BE49-F238E27FC236}">
                <a16:creationId xmlns:a16="http://schemas.microsoft.com/office/drawing/2014/main" id="{64D0AF84-43A1-A912-3163-D926C9E42888}"/>
              </a:ext>
            </a:extLst>
          </p:cNvPr>
          <p:cNvSpPr txBox="1"/>
          <p:nvPr/>
        </p:nvSpPr>
        <p:spPr>
          <a:xfrm>
            <a:off x="388870" y="1389600"/>
            <a:ext cx="11595984" cy="4616648"/>
          </a:xfrm>
          <a:prstGeom prst="rect">
            <a:avLst/>
          </a:prstGeom>
          <a:noFill/>
        </p:spPr>
        <p:txBody>
          <a:bodyPr wrap="square">
            <a:spAutoFit/>
          </a:bodyPr>
          <a:lstStyle/>
          <a:p>
            <a:pPr marL="342900" indent="-342900">
              <a:spcAft>
                <a:spcPts val="1800"/>
              </a:spcAft>
              <a:buFont typeface="Arial" panose="020B0604020202020204" pitchFamily="34" charset="0"/>
              <a:buChar char="•"/>
            </a:pPr>
            <a:r>
              <a:rPr lang="fr-FR" sz="2200" dirty="0"/>
              <a:t>Actuellement, la FNAPAEF est uniquement financée par les adhésions et les dons. Elle tient sur les reliquats de subventions obtenues sous la présidence Hollande. Depuis, malgré plusieurs demandes de financement public déposées en 2021, seuls 2800 € ont été obtenus sur un appel à projet.</a:t>
            </a:r>
          </a:p>
          <a:p>
            <a:pPr marL="342900" indent="-342900">
              <a:spcAft>
                <a:spcPts val="1800"/>
              </a:spcAft>
              <a:buFont typeface="Arial" panose="020B0604020202020204" pitchFamily="34" charset="0"/>
              <a:buChar char="•"/>
            </a:pPr>
            <a:r>
              <a:rPr lang="fr-FR" sz="2200" dirty="0"/>
              <a:t>Aujourd’hui, les demandes de subvention nécessitent le montage de dossiers complexes, très chronophage, avec des chances de succès très relatives.</a:t>
            </a:r>
          </a:p>
          <a:p>
            <a:pPr marL="342900" indent="-342900">
              <a:spcAft>
                <a:spcPts val="1800"/>
              </a:spcAft>
              <a:buFont typeface="Arial" panose="020B0604020202020204" pitchFamily="34" charset="0"/>
              <a:buChar char="•"/>
            </a:pPr>
            <a:r>
              <a:rPr lang="fr-FR" sz="2200" b="1" dirty="0"/>
              <a:t>La recherche active de financement devient donc un enjeu majeur :</a:t>
            </a:r>
          </a:p>
          <a:p>
            <a:pPr marL="800100" lvl="1" indent="-342900">
              <a:spcAft>
                <a:spcPts val="1800"/>
              </a:spcAft>
              <a:buFont typeface="Arial" panose="020B0604020202020204" pitchFamily="34" charset="0"/>
              <a:buChar char="•"/>
            </a:pPr>
            <a:r>
              <a:rPr lang="fr-FR" sz="2000" dirty="0"/>
              <a:t>En persistant à investir de l’énergie dans </a:t>
            </a:r>
            <a:r>
              <a:rPr lang="fr-FR" sz="2000" b="1" dirty="0"/>
              <a:t>les demandes de subvention publique </a:t>
            </a:r>
            <a:r>
              <a:rPr lang="fr-FR" sz="2000" dirty="0"/>
              <a:t>(projet ou fonctionnement)</a:t>
            </a:r>
          </a:p>
          <a:p>
            <a:pPr marL="800100" lvl="1" indent="-342900">
              <a:spcAft>
                <a:spcPts val="1800"/>
              </a:spcAft>
              <a:buFont typeface="Arial" panose="020B0604020202020204" pitchFamily="34" charset="0"/>
              <a:buChar char="•"/>
            </a:pPr>
            <a:r>
              <a:rPr lang="fr-FR" sz="2000" dirty="0"/>
              <a:t>En examinant </a:t>
            </a:r>
            <a:r>
              <a:rPr lang="fr-FR" sz="2000" b="1" dirty="0"/>
              <a:t>la piste d’un financement par des fondations </a:t>
            </a:r>
            <a:r>
              <a:rPr lang="fr-FR" sz="2000" dirty="0"/>
              <a:t>: Fondation Caisse d’Epargne, Fondation Médéric Alzheimer, etc.</a:t>
            </a:r>
            <a:endParaRPr lang="fr-FR" sz="2000" kern="100" dirty="0">
              <a:effectLst/>
              <a:ea typeface="Calibri" panose="020F0502020204030204" pitchFamily="34" charset="0"/>
              <a:cs typeface="Arial" panose="020B0604020202020204" pitchFamily="34" charset="0"/>
            </a:endParaRPr>
          </a:p>
        </p:txBody>
      </p:sp>
      <p:sp>
        <p:nvSpPr>
          <p:cNvPr id="7" name="Espace réservé du pied de page 6">
            <a:extLst>
              <a:ext uri="{FF2B5EF4-FFF2-40B4-BE49-F238E27FC236}">
                <a16:creationId xmlns:a16="http://schemas.microsoft.com/office/drawing/2014/main" id="{3B95F894-0C40-93C2-FFFB-2AA89D98090E}"/>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4139167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16</a:t>
            </a:fld>
            <a:endParaRPr lang="fr-F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Site internet et supports à la communication</a:t>
            </a:r>
          </a:p>
        </p:txBody>
      </p:sp>
      <p:sp>
        <p:nvSpPr>
          <p:cNvPr id="2" name="ZoneTexte 1">
            <a:extLst>
              <a:ext uri="{FF2B5EF4-FFF2-40B4-BE49-F238E27FC236}">
                <a16:creationId xmlns:a16="http://schemas.microsoft.com/office/drawing/2014/main" id="{C55AC040-5550-D03F-9E92-0A06F6C669BD}"/>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8" name="ZoneTexte 7">
            <a:extLst>
              <a:ext uri="{FF2B5EF4-FFF2-40B4-BE49-F238E27FC236}">
                <a16:creationId xmlns:a16="http://schemas.microsoft.com/office/drawing/2014/main" id="{C9A8EDDA-AC64-91D1-31F3-02D09CAB3842}"/>
              </a:ext>
            </a:extLst>
          </p:cNvPr>
          <p:cNvSpPr txBox="1"/>
          <p:nvPr/>
        </p:nvSpPr>
        <p:spPr>
          <a:xfrm>
            <a:off x="388870" y="1149373"/>
            <a:ext cx="11595984" cy="5003934"/>
          </a:xfrm>
          <a:prstGeom prst="rect">
            <a:avLst/>
          </a:prstGeom>
          <a:noFill/>
        </p:spPr>
        <p:txBody>
          <a:bodyPr wrap="square">
            <a:spAutoFit/>
          </a:bodyPr>
          <a:lstStyle/>
          <a:p>
            <a:pPr marL="342900" indent="-342900">
              <a:lnSpc>
                <a:spcPct val="106000"/>
              </a:lnSpc>
              <a:spcBef>
                <a:spcPts val="6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Le site a un rôle central car il </a:t>
            </a:r>
            <a:r>
              <a:rPr lang="fr-FR" sz="2200" dirty="0"/>
              <a:t>véhicule la valeur produite par la FNAPAEF, à travers son contenu et son ergonomie. </a:t>
            </a:r>
            <a:endParaRPr lang="fr-FR" sz="2200" dirty="0">
              <a:solidFill>
                <a:srgbClr val="FF0000"/>
              </a:solidFill>
            </a:endParaRPr>
          </a:p>
          <a:p>
            <a:pPr marL="342900" indent="-342900">
              <a:lnSpc>
                <a:spcPct val="106000"/>
              </a:lnSpc>
              <a:spcBef>
                <a:spcPts val="600"/>
              </a:spcBef>
              <a:spcAft>
                <a:spcPts val="800"/>
              </a:spcAft>
              <a:buFont typeface="Arial" panose="020B0604020202020204" pitchFamily="34" charset="0"/>
              <a:buChar char="•"/>
            </a:pPr>
            <a:r>
              <a:rPr lang="fr-FR" sz="2200" dirty="0"/>
              <a:t>Son évolution doit permettre de refléter le positionnement de la FNAPAEF et de supporter son action.</a:t>
            </a:r>
          </a:p>
          <a:p>
            <a:pPr marL="342900" indent="-342900">
              <a:lnSpc>
                <a:spcPct val="106000"/>
              </a:lnSpc>
              <a:spcBef>
                <a:spcPts val="600"/>
              </a:spcBef>
              <a:spcAft>
                <a:spcPts val="800"/>
              </a:spcAft>
              <a:buFont typeface="Arial" panose="020B0604020202020204" pitchFamily="34" charset="0"/>
              <a:buChar char="•"/>
            </a:pPr>
            <a:r>
              <a:rPr lang="fr-FR" sz="2200" dirty="0"/>
              <a:t>La conception et la maintenance du site représentent beaucoup de travail et demandent d’acquérir un socle minimum de compétences </a:t>
            </a:r>
            <a:r>
              <a:rPr lang="fr-FR" sz="1600" dirty="0"/>
              <a:t>(accessibles à des non professionnels grâce à la puissance du logiciel de création assistée WIX)</a:t>
            </a:r>
          </a:p>
          <a:p>
            <a:pPr marL="342900" indent="-342900">
              <a:lnSpc>
                <a:spcPct val="106000"/>
              </a:lnSpc>
              <a:spcBef>
                <a:spcPts val="600"/>
              </a:spcBef>
              <a:spcAft>
                <a:spcPts val="800"/>
              </a:spcAft>
              <a:buFont typeface="Arial" panose="020B0604020202020204" pitchFamily="34" charset="0"/>
              <a:buChar char="•"/>
            </a:pPr>
            <a:r>
              <a:rPr lang="fr-FR" sz="2200" dirty="0"/>
              <a:t>La production de contenu devra être centrée sur des contenus à valeur ajoutée (synthèses, analyses, commentaires, prises de position…), en renvoyant, via des liens, vers les sites institutionnels concernés pour les informations « brutes ».</a:t>
            </a:r>
          </a:p>
          <a:p>
            <a:pPr marL="342900" indent="-342900">
              <a:lnSpc>
                <a:spcPct val="106000"/>
              </a:lnSpc>
              <a:spcBef>
                <a:spcPts val="600"/>
              </a:spcBef>
              <a:spcAft>
                <a:spcPts val="800"/>
              </a:spcAft>
              <a:buFont typeface="Arial" panose="020B0604020202020204" pitchFamily="34" charset="0"/>
              <a:buChar char="•"/>
            </a:pPr>
            <a:r>
              <a:rPr lang="fr-FR" sz="2200" dirty="0"/>
              <a:t>Les supports mis à disposition doivent être conçus pour optimiser leur appropriation par leurs « cibles » et leur utilisation par les bénévoles qui les relaient.</a:t>
            </a:r>
            <a:endParaRPr lang="fr-FR" kern="100" dirty="0">
              <a:effectLst/>
              <a:ea typeface="Calibri" panose="020F0502020204030204" pitchFamily="34" charset="0"/>
              <a:cs typeface="Arial" panose="020B0604020202020204" pitchFamily="34" charset="0"/>
            </a:endParaRPr>
          </a:p>
        </p:txBody>
      </p:sp>
      <p:sp>
        <p:nvSpPr>
          <p:cNvPr id="7" name="Espace réservé du pied de page 6">
            <a:extLst>
              <a:ext uri="{FF2B5EF4-FFF2-40B4-BE49-F238E27FC236}">
                <a16:creationId xmlns:a16="http://schemas.microsoft.com/office/drawing/2014/main" id="{2E77E13E-1111-0C33-D623-ECB33882E395}"/>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3306216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17</a:t>
            </a:fld>
            <a:endParaRPr lang="fr-F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Priorisation et rentabilisation des actions</a:t>
            </a:r>
          </a:p>
        </p:txBody>
      </p:sp>
      <p:sp>
        <p:nvSpPr>
          <p:cNvPr id="2" name="ZoneTexte 1">
            <a:extLst>
              <a:ext uri="{FF2B5EF4-FFF2-40B4-BE49-F238E27FC236}">
                <a16:creationId xmlns:a16="http://schemas.microsoft.com/office/drawing/2014/main" id="{AF1D9D4D-EBC3-B7E6-6F0E-058D5668D535}"/>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7" name="ZoneTexte 6">
            <a:extLst>
              <a:ext uri="{FF2B5EF4-FFF2-40B4-BE49-F238E27FC236}">
                <a16:creationId xmlns:a16="http://schemas.microsoft.com/office/drawing/2014/main" id="{274259C9-4918-42B7-7F95-BB68F4C0FB44}"/>
              </a:ext>
            </a:extLst>
          </p:cNvPr>
          <p:cNvSpPr txBox="1"/>
          <p:nvPr/>
        </p:nvSpPr>
        <p:spPr>
          <a:xfrm>
            <a:off x="388870" y="1389600"/>
            <a:ext cx="11595984" cy="3812262"/>
          </a:xfrm>
          <a:prstGeom prst="rect">
            <a:avLst/>
          </a:prstGeom>
          <a:noFill/>
        </p:spPr>
        <p:txBody>
          <a:bodyPr wrap="square">
            <a:spAutoFit/>
          </a:bodyPr>
          <a:lstStyle/>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La modestie de nos ressources nous impose de lutter activement contre le risque de l’éparpillement et la menace de l’impuissance.</a:t>
            </a:r>
          </a:p>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Pour cela, nous devons donc :</a:t>
            </a:r>
          </a:p>
          <a:p>
            <a:pPr marL="800100" lvl="1" indent="-342900">
              <a:lnSpc>
                <a:spcPct val="106000"/>
              </a:lnSpc>
              <a:spcBef>
                <a:spcPts val="1200"/>
              </a:spcBef>
              <a:spcAft>
                <a:spcPts val="800"/>
              </a:spcAft>
              <a:buFont typeface="Arial" panose="020B0604020202020204" pitchFamily="34" charset="0"/>
              <a:buChar char="•"/>
            </a:pPr>
            <a:r>
              <a:rPr lang="fr-FR" sz="2000" kern="100" dirty="0">
                <a:ea typeface="Calibri" panose="020F0502020204030204" pitchFamily="34" charset="0"/>
                <a:cs typeface="Arial" panose="020B0604020202020204" pitchFamily="34" charset="0"/>
              </a:rPr>
              <a:t>Concentrer notre énergie sur les sujets qui nous paraissent les plus critiques, exploiter le spectre médiatique et politique pour diffuser nos réflexions et propositions ainsi que nos actions</a:t>
            </a:r>
          </a:p>
          <a:p>
            <a:pPr marL="800100" lvl="1" indent="-342900">
              <a:lnSpc>
                <a:spcPct val="106000"/>
              </a:lnSpc>
              <a:spcBef>
                <a:spcPts val="1200"/>
              </a:spcBef>
              <a:spcAft>
                <a:spcPts val="800"/>
              </a:spcAft>
              <a:buFont typeface="Arial" panose="020B0604020202020204" pitchFamily="34" charset="0"/>
              <a:buChar char="•"/>
            </a:pPr>
            <a:r>
              <a:rPr lang="fr-FR" sz="2000" kern="100" dirty="0">
                <a:ea typeface="Calibri" panose="020F0502020204030204" pitchFamily="34" charset="0"/>
                <a:cs typeface="Arial" panose="020B0604020202020204" pitchFamily="34" charset="0"/>
              </a:rPr>
              <a:t>Exploiter au maximum la valeur créée dans les dossiers nationaux</a:t>
            </a:r>
          </a:p>
          <a:p>
            <a:pPr marL="800100" lvl="1" indent="-342900">
              <a:lnSpc>
                <a:spcPct val="106000"/>
              </a:lnSpc>
              <a:spcBef>
                <a:spcPts val="1200"/>
              </a:spcBef>
              <a:spcAft>
                <a:spcPts val="800"/>
              </a:spcAft>
              <a:buFont typeface="Arial" panose="020B0604020202020204" pitchFamily="34" charset="0"/>
              <a:buChar char="•"/>
            </a:pPr>
            <a:r>
              <a:rPr lang="fr-FR" sz="2000" kern="100" dirty="0">
                <a:ea typeface="Calibri" panose="020F0502020204030204" pitchFamily="34" charset="0"/>
                <a:cs typeface="Arial" panose="020B0604020202020204" pitchFamily="34" charset="0"/>
              </a:rPr>
              <a:t>Diffuser et promouvoir les réalisations locales, surtout quand elles ont une portée générale ou qu’elles sont duplicables ailleurs</a:t>
            </a:r>
          </a:p>
        </p:txBody>
      </p:sp>
      <p:sp>
        <p:nvSpPr>
          <p:cNvPr id="8" name="Espace réservé du pied de page 7">
            <a:extLst>
              <a:ext uri="{FF2B5EF4-FFF2-40B4-BE49-F238E27FC236}">
                <a16:creationId xmlns:a16="http://schemas.microsoft.com/office/drawing/2014/main" id="{5C5B0AE6-9A85-DFAD-317A-A664EB727144}"/>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2159084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F230E6C-AEA4-67C0-1D6C-ECE46A5F30F5}"/>
              </a:ext>
            </a:extLst>
          </p:cNvPr>
          <p:cNvSpPr txBox="1"/>
          <p:nvPr/>
        </p:nvSpPr>
        <p:spPr>
          <a:xfrm>
            <a:off x="417343" y="1204642"/>
            <a:ext cx="7402832" cy="5128968"/>
          </a:xfrm>
          <a:prstGeom prst="rect">
            <a:avLst/>
          </a:prstGeom>
          <a:noFill/>
        </p:spPr>
        <p:txBody>
          <a:bodyPr wrap="square">
            <a:spAutoFit/>
          </a:bodyPr>
          <a:lstStyle/>
          <a:p>
            <a:pPr marL="457200" indent="-457200">
              <a:lnSpc>
                <a:spcPct val="107000"/>
              </a:lnSpc>
              <a:spcAft>
                <a:spcPts val="4200"/>
              </a:spcAft>
              <a:buFont typeface="+mj-lt"/>
              <a:buAutoNum type="arabicPeriod"/>
            </a:pPr>
            <a:r>
              <a:rPr lang="fr-FR" sz="2200" b="1" kern="100" dirty="0">
                <a:ea typeface="Calibri" panose="020F0502020204030204" pitchFamily="34" charset="0"/>
                <a:cs typeface="Times New Roman" panose="02020603050405020304" pitchFamily="18" charset="0"/>
              </a:rPr>
              <a:t>Lutte-Concertation pour une loi Grand Age</a:t>
            </a:r>
          </a:p>
          <a:p>
            <a:pPr marL="457200" indent="-457200" algn="just">
              <a:lnSpc>
                <a:spcPct val="107000"/>
              </a:lnSpc>
              <a:spcAft>
                <a:spcPts val="4200"/>
              </a:spcAft>
              <a:buFont typeface="+mj-lt"/>
              <a:buAutoNum type="arabicPeriod"/>
            </a:pPr>
            <a:r>
              <a:rPr lang="fr-FR" sz="2200" b="1" kern="100" dirty="0">
                <a:ea typeface="Calibri" panose="020F0502020204030204" pitchFamily="34" charset="0"/>
                <a:cs typeface="Times New Roman" panose="02020603050405020304" pitchFamily="18" charset="0"/>
              </a:rPr>
              <a:t>Développement de la démocratie sociale en EHPAD</a:t>
            </a:r>
          </a:p>
          <a:p>
            <a:pPr marL="457200" indent="-457200" algn="just">
              <a:lnSpc>
                <a:spcPct val="107000"/>
              </a:lnSpc>
              <a:spcAft>
                <a:spcPts val="4200"/>
              </a:spcAft>
              <a:buFont typeface="+mj-lt"/>
              <a:buAutoNum type="arabicPeriod"/>
            </a:pPr>
            <a:r>
              <a:rPr lang="fr-FR" sz="2200" b="1" kern="100" dirty="0">
                <a:ea typeface="Calibri" panose="020F0502020204030204" pitchFamily="34" charset="0"/>
                <a:cs typeface="Times New Roman" panose="02020603050405020304" pitchFamily="18" charset="0"/>
              </a:rPr>
              <a:t>Prise en compte de la parole des usagers dans la refonte des services à domicile</a:t>
            </a:r>
          </a:p>
          <a:p>
            <a:pPr marL="457200" indent="-457200" algn="just">
              <a:lnSpc>
                <a:spcPct val="107000"/>
              </a:lnSpc>
              <a:spcAft>
                <a:spcPts val="4200"/>
              </a:spcAft>
              <a:buFont typeface="+mj-lt"/>
              <a:buAutoNum type="arabicPeriod"/>
            </a:pPr>
            <a:r>
              <a:rPr lang="fr-FR" sz="2200" b="1" kern="100" dirty="0">
                <a:ea typeface="Calibri" panose="020F0502020204030204" pitchFamily="34" charset="0"/>
                <a:cs typeface="Times New Roman" panose="02020603050405020304" pitchFamily="18" charset="0"/>
              </a:rPr>
              <a:t>Documentation et analyse des remontées de terrain, au niveau santé et médico-social</a:t>
            </a:r>
          </a:p>
          <a:p>
            <a:pPr marL="457200" indent="-457200" algn="just">
              <a:lnSpc>
                <a:spcPct val="107000"/>
              </a:lnSpc>
              <a:spcAft>
                <a:spcPts val="4200"/>
              </a:spcAft>
              <a:buFont typeface="+mj-lt"/>
              <a:buAutoNum type="arabicPeriod"/>
            </a:pPr>
            <a:r>
              <a:rPr lang="fr-FR" sz="2200" b="1" kern="100" dirty="0">
                <a:ea typeface="Calibri" panose="020F0502020204030204" pitchFamily="34" charset="0"/>
                <a:cs typeface="Times New Roman" panose="02020603050405020304" pitchFamily="18" charset="0"/>
              </a:rPr>
              <a:t>Relais d'actions auprès des instances locales, des élus de proximité et des établissements</a:t>
            </a:r>
          </a:p>
        </p:txBody>
      </p:sp>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18</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5 chantiers retenus comme prioritaires</a:t>
            </a:r>
          </a:p>
        </p:txBody>
      </p:sp>
      <p:sp>
        <p:nvSpPr>
          <p:cNvPr id="2" name="ZoneTexte 1">
            <a:extLst>
              <a:ext uri="{FF2B5EF4-FFF2-40B4-BE49-F238E27FC236}">
                <a16:creationId xmlns:a16="http://schemas.microsoft.com/office/drawing/2014/main" id="{AF1D9D4D-EBC3-B7E6-6F0E-058D5668D535}"/>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chantiers prioritaires pour 2024-2026</a:t>
            </a:r>
          </a:p>
        </p:txBody>
      </p:sp>
      <p:grpSp>
        <p:nvGrpSpPr>
          <p:cNvPr id="68" name="Groupe 67">
            <a:extLst>
              <a:ext uri="{FF2B5EF4-FFF2-40B4-BE49-F238E27FC236}">
                <a16:creationId xmlns:a16="http://schemas.microsoft.com/office/drawing/2014/main" id="{97EA0E6A-6B4B-482E-DA5E-9A9EBFB40B36}"/>
              </a:ext>
            </a:extLst>
          </p:cNvPr>
          <p:cNvGrpSpPr/>
          <p:nvPr/>
        </p:nvGrpSpPr>
        <p:grpSpPr>
          <a:xfrm>
            <a:off x="7886215" y="2009196"/>
            <a:ext cx="1114529" cy="822585"/>
            <a:chOff x="7931911" y="2682424"/>
            <a:chExt cx="1268570" cy="933122"/>
          </a:xfrm>
        </p:grpSpPr>
        <p:sp>
          <p:nvSpPr>
            <p:cNvPr id="10" name="Text Box 23">
              <a:extLst>
                <a:ext uri="{FF2B5EF4-FFF2-40B4-BE49-F238E27FC236}">
                  <a16:creationId xmlns:a16="http://schemas.microsoft.com/office/drawing/2014/main" id="{F3AC2FC4-208A-3154-E6BD-F363B4A9156E}"/>
                </a:ext>
              </a:extLst>
            </p:cNvPr>
            <p:cNvSpPr txBox="1">
              <a:spLocks noChangeArrowheads="1"/>
            </p:cNvSpPr>
            <p:nvPr/>
          </p:nvSpPr>
          <p:spPr bwMode="auto">
            <a:xfrm rot="21166599">
              <a:off x="8128767" y="2697977"/>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Ecoute</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Soutien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Education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populaire</a:t>
              </a:r>
              <a:endParaRPr lang="fr-FR" altLang="fr-FR" sz="1000" dirty="0">
                <a:solidFill>
                  <a:srgbClr val="002060"/>
                </a:solidFill>
                <a:latin typeface="Comic Sans MS" panose="030F0702030302020204" pitchFamily="66" charset="0"/>
                <a:cs typeface="Times New Roman" panose="02020603050405020304" pitchFamily="18" charset="0"/>
              </a:endParaRPr>
            </a:p>
          </p:txBody>
        </p:sp>
        <p:graphicFrame>
          <p:nvGraphicFramePr>
            <p:cNvPr id="12" name="Object 1029">
              <a:hlinkClick r:id="" action="ppaction://ole?verb=0"/>
              <a:extLst>
                <a:ext uri="{FF2B5EF4-FFF2-40B4-BE49-F238E27FC236}">
                  <a16:creationId xmlns:a16="http://schemas.microsoft.com/office/drawing/2014/main" id="{432EE5D3-3E4F-D256-1261-DF7BC55C65AC}"/>
                </a:ext>
              </a:extLst>
            </p:cNvPr>
            <p:cNvGraphicFramePr>
              <a:graphicFrameLocks/>
            </p:cNvGraphicFramePr>
            <p:nvPr/>
          </p:nvGraphicFramePr>
          <p:xfrm>
            <a:off x="7931911" y="2682424"/>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12" name="Object 1029">
                          <a:hlinkClick r:id="" action="ppaction://ole?verb=0"/>
                          <a:extLst>
                            <a:ext uri="{FF2B5EF4-FFF2-40B4-BE49-F238E27FC236}">
                              <a16:creationId xmlns:a16="http://schemas.microsoft.com/office/drawing/2014/main" id="{432EE5D3-3E4F-D256-1261-DF7BC55C65A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1911" y="2682424"/>
                          <a:ext cx="394639" cy="380645"/>
                        </a:xfrm>
                        <a:prstGeom prst="rect">
                          <a:avLst/>
                        </a:prstGeom>
                        <a:noFill/>
                        <a:ln>
                          <a:noFill/>
                        </a:ln>
                        <a:effectLst/>
                      </p:spPr>
                    </p:pic>
                  </p:oleObj>
                </mc:Fallback>
              </mc:AlternateContent>
            </a:graphicData>
          </a:graphic>
        </p:graphicFrame>
      </p:grpSp>
      <p:grpSp>
        <p:nvGrpSpPr>
          <p:cNvPr id="69" name="Groupe 68">
            <a:extLst>
              <a:ext uri="{FF2B5EF4-FFF2-40B4-BE49-F238E27FC236}">
                <a16:creationId xmlns:a16="http://schemas.microsoft.com/office/drawing/2014/main" id="{AE1A81A7-255A-3732-F070-968B44185033}"/>
              </a:ext>
            </a:extLst>
          </p:cNvPr>
          <p:cNvGrpSpPr/>
          <p:nvPr/>
        </p:nvGrpSpPr>
        <p:grpSpPr>
          <a:xfrm>
            <a:off x="9279127" y="1961012"/>
            <a:ext cx="1114529" cy="822585"/>
            <a:chOff x="9279127" y="2676328"/>
            <a:chExt cx="1268570" cy="933122"/>
          </a:xfrm>
        </p:grpSpPr>
        <p:sp>
          <p:nvSpPr>
            <p:cNvPr id="46" name="Text Box 23">
              <a:extLst>
                <a:ext uri="{FF2B5EF4-FFF2-40B4-BE49-F238E27FC236}">
                  <a16:creationId xmlns:a16="http://schemas.microsoft.com/office/drawing/2014/main" id="{5A1575EA-3D43-53EA-F664-BCA8C88A41A3}"/>
                </a:ext>
              </a:extLst>
            </p:cNvPr>
            <p:cNvSpPr txBox="1">
              <a:spLocks noChangeArrowheads="1"/>
            </p:cNvSpPr>
            <p:nvPr/>
          </p:nvSpPr>
          <p:spPr bwMode="auto">
            <a:xfrm rot="21166599">
              <a:off x="9475983" y="2691881"/>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000" dirty="0">
                <a:solidFill>
                  <a:srgbClr val="C00000"/>
                </a:solidFill>
                <a:latin typeface="Comic Sans MS" panose="030F0702030302020204" pitchFamily="66" charset="0"/>
                <a:cs typeface="Times New Roman" panose="02020603050405020304" pitchFamily="18" charset="0"/>
              </a:endParaRPr>
            </a:p>
          </p:txBody>
        </p:sp>
        <p:graphicFrame>
          <p:nvGraphicFramePr>
            <p:cNvPr id="47" name="Object 1029">
              <a:hlinkClick r:id="" action="ppaction://ole?verb=0"/>
              <a:extLst>
                <a:ext uri="{FF2B5EF4-FFF2-40B4-BE49-F238E27FC236}">
                  <a16:creationId xmlns:a16="http://schemas.microsoft.com/office/drawing/2014/main" id="{FCEFCE8A-14E8-9A5C-2076-20930AF9D2A7}"/>
                </a:ext>
              </a:extLst>
            </p:cNvPr>
            <p:cNvGraphicFramePr>
              <a:graphicFrameLocks/>
            </p:cNvGraphicFramePr>
            <p:nvPr/>
          </p:nvGraphicFramePr>
          <p:xfrm>
            <a:off x="9279127" y="2676328"/>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47" name="Object 1029">
                          <a:hlinkClick r:id="" action="ppaction://ole?verb=0"/>
                          <a:extLst>
                            <a:ext uri="{FF2B5EF4-FFF2-40B4-BE49-F238E27FC236}">
                              <a16:creationId xmlns:a16="http://schemas.microsoft.com/office/drawing/2014/main" id="{FCEFCE8A-14E8-9A5C-2076-20930AF9D2A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9127" y="2676328"/>
                          <a:ext cx="394639" cy="380645"/>
                        </a:xfrm>
                        <a:prstGeom prst="rect">
                          <a:avLst/>
                        </a:prstGeom>
                        <a:noFill/>
                        <a:ln>
                          <a:noFill/>
                        </a:ln>
                        <a:effectLst/>
                      </p:spPr>
                    </p:pic>
                  </p:oleObj>
                </mc:Fallback>
              </mc:AlternateContent>
            </a:graphicData>
          </a:graphic>
        </p:graphicFrame>
      </p:grpSp>
      <p:grpSp>
        <p:nvGrpSpPr>
          <p:cNvPr id="67" name="Groupe 66">
            <a:extLst>
              <a:ext uri="{FF2B5EF4-FFF2-40B4-BE49-F238E27FC236}">
                <a16:creationId xmlns:a16="http://schemas.microsoft.com/office/drawing/2014/main" id="{16E5EE19-3F68-C23F-0404-2CB7BD1BCCA5}"/>
              </a:ext>
            </a:extLst>
          </p:cNvPr>
          <p:cNvGrpSpPr/>
          <p:nvPr/>
        </p:nvGrpSpPr>
        <p:grpSpPr>
          <a:xfrm>
            <a:off x="7886215" y="1076078"/>
            <a:ext cx="1114529" cy="822585"/>
            <a:chOff x="7932799" y="1177062"/>
            <a:chExt cx="1268570" cy="933122"/>
          </a:xfrm>
        </p:grpSpPr>
        <p:sp>
          <p:nvSpPr>
            <p:cNvPr id="52" name="Text Box 23">
              <a:extLst>
                <a:ext uri="{FF2B5EF4-FFF2-40B4-BE49-F238E27FC236}">
                  <a16:creationId xmlns:a16="http://schemas.microsoft.com/office/drawing/2014/main" id="{F1671437-0BF1-3000-FB09-E77D9BFDEBF0}"/>
                </a:ext>
              </a:extLst>
            </p:cNvPr>
            <p:cNvSpPr txBox="1">
              <a:spLocks noChangeArrowheads="1"/>
            </p:cNvSpPr>
            <p:nvPr/>
          </p:nvSpPr>
          <p:spPr bwMode="auto">
            <a:xfrm rot="21166599">
              <a:off x="8129655" y="1192615"/>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000" dirty="0">
                <a:solidFill>
                  <a:srgbClr val="C00000"/>
                </a:solidFill>
                <a:latin typeface="Comic Sans MS" panose="030F0702030302020204" pitchFamily="66" charset="0"/>
                <a:cs typeface="Times New Roman" panose="02020603050405020304" pitchFamily="18" charset="0"/>
              </a:endParaRPr>
            </a:p>
          </p:txBody>
        </p:sp>
        <p:graphicFrame>
          <p:nvGraphicFramePr>
            <p:cNvPr id="53" name="Object 1029">
              <a:hlinkClick r:id="" action="ppaction://ole?verb=0"/>
              <a:extLst>
                <a:ext uri="{FF2B5EF4-FFF2-40B4-BE49-F238E27FC236}">
                  <a16:creationId xmlns:a16="http://schemas.microsoft.com/office/drawing/2014/main" id="{2309DAA7-1490-CE4A-24ED-6FDE1D299E7A}"/>
                </a:ext>
              </a:extLst>
            </p:cNvPr>
            <p:cNvGraphicFramePr>
              <a:graphicFrameLocks/>
            </p:cNvGraphicFramePr>
            <p:nvPr/>
          </p:nvGraphicFramePr>
          <p:xfrm>
            <a:off x="7932799" y="1177062"/>
            <a:ext cx="394638"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53" name="Object 1029">
                          <a:hlinkClick r:id="" action="ppaction://ole?verb=0"/>
                          <a:extLst>
                            <a:ext uri="{FF2B5EF4-FFF2-40B4-BE49-F238E27FC236}">
                              <a16:creationId xmlns:a16="http://schemas.microsoft.com/office/drawing/2014/main" id="{2309DAA7-1490-CE4A-24ED-6FDE1D299E7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2799" y="1177062"/>
                          <a:ext cx="394638" cy="380645"/>
                        </a:xfrm>
                        <a:prstGeom prst="rect">
                          <a:avLst/>
                        </a:prstGeom>
                        <a:noFill/>
                        <a:ln>
                          <a:noFill/>
                        </a:ln>
                        <a:effectLst/>
                      </p:spPr>
                    </p:pic>
                  </p:oleObj>
                </mc:Fallback>
              </mc:AlternateContent>
            </a:graphicData>
          </a:graphic>
        </p:graphicFrame>
      </p:grpSp>
      <p:grpSp>
        <p:nvGrpSpPr>
          <p:cNvPr id="71" name="Groupe 70">
            <a:extLst>
              <a:ext uri="{FF2B5EF4-FFF2-40B4-BE49-F238E27FC236}">
                <a16:creationId xmlns:a16="http://schemas.microsoft.com/office/drawing/2014/main" id="{009D1726-D673-8680-4EA4-EB5979CD787C}"/>
              </a:ext>
            </a:extLst>
          </p:cNvPr>
          <p:cNvGrpSpPr/>
          <p:nvPr/>
        </p:nvGrpSpPr>
        <p:grpSpPr>
          <a:xfrm>
            <a:off x="7886215" y="2981872"/>
            <a:ext cx="1114529" cy="822585"/>
            <a:chOff x="7931911" y="4142703"/>
            <a:chExt cx="1268570" cy="933122"/>
          </a:xfrm>
        </p:grpSpPr>
        <p:sp>
          <p:nvSpPr>
            <p:cNvPr id="55" name="Text Box 23">
              <a:extLst>
                <a:ext uri="{FF2B5EF4-FFF2-40B4-BE49-F238E27FC236}">
                  <a16:creationId xmlns:a16="http://schemas.microsoft.com/office/drawing/2014/main" id="{055D00DD-73CB-698C-DC66-05E617804B05}"/>
                </a:ext>
              </a:extLst>
            </p:cNvPr>
            <p:cNvSpPr txBox="1">
              <a:spLocks noChangeArrowheads="1"/>
            </p:cNvSpPr>
            <p:nvPr/>
          </p:nvSpPr>
          <p:spPr bwMode="auto">
            <a:xfrm rot="21166599">
              <a:off x="8128767" y="4158256"/>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Ecoute</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Soutien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Education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populaire</a:t>
              </a:r>
              <a:endParaRPr lang="fr-FR" altLang="fr-FR" sz="1000" dirty="0">
                <a:solidFill>
                  <a:srgbClr val="002060"/>
                </a:solidFill>
                <a:latin typeface="Comic Sans MS" panose="030F0702030302020204" pitchFamily="66" charset="0"/>
                <a:cs typeface="Times New Roman" panose="02020603050405020304" pitchFamily="18" charset="0"/>
              </a:endParaRPr>
            </a:p>
          </p:txBody>
        </p:sp>
        <p:graphicFrame>
          <p:nvGraphicFramePr>
            <p:cNvPr id="56" name="Object 1029">
              <a:hlinkClick r:id="" action="ppaction://ole?verb=0"/>
              <a:extLst>
                <a:ext uri="{FF2B5EF4-FFF2-40B4-BE49-F238E27FC236}">
                  <a16:creationId xmlns:a16="http://schemas.microsoft.com/office/drawing/2014/main" id="{5455CF21-213B-AAFE-1B76-15DDBDCB3937}"/>
                </a:ext>
              </a:extLst>
            </p:cNvPr>
            <p:cNvGraphicFramePr>
              <a:graphicFrameLocks/>
            </p:cNvGraphicFramePr>
            <p:nvPr/>
          </p:nvGraphicFramePr>
          <p:xfrm>
            <a:off x="7931911" y="4142703"/>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56" name="Object 1029">
                          <a:hlinkClick r:id="" action="ppaction://ole?verb=0"/>
                          <a:extLst>
                            <a:ext uri="{FF2B5EF4-FFF2-40B4-BE49-F238E27FC236}">
                              <a16:creationId xmlns:a16="http://schemas.microsoft.com/office/drawing/2014/main" id="{5455CF21-213B-AAFE-1B76-15DDBDCB393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1911" y="4142703"/>
                          <a:ext cx="394639" cy="380645"/>
                        </a:xfrm>
                        <a:prstGeom prst="rect">
                          <a:avLst/>
                        </a:prstGeom>
                        <a:noFill/>
                        <a:ln>
                          <a:noFill/>
                        </a:ln>
                        <a:effectLst/>
                      </p:spPr>
                    </p:pic>
                  </p:oleObj>
                </mc:Fallback>
              </mc:AlternateContent>
            </a:graphicData>
          </a:graphic>
        </p:graphicFrame>
      </p:grpSp>
      <p:grpSp>
        <p:nvGrpSpPr>
          <p:cNvPr id="72" name="Groupe 71">
            <a:extLst>
              <a:ext uri="{FF2B5EF4-FFF2-40B4-BE49-F238E27FC236}">
                <a16:creationId xmlns:a16="http://schemas.microsoft.com/office/drawing/2014/main" id="{6A7EBF45-E532-60FA-11E6-33176FE00A34}"/>
              </a:ext>
            </a:extLst>
          </p:cNvPr>
          <p:cNvGrpSpPr/>
          <p:nvPr/>
        </p:nvGrpSpPr>
        <p:grpSpPr>
          <a:xfrm>
            <a:off x="9246036" y="2975776"/>
            <a:ext cx="1114529" cy="822585"/>
            <a:chOff x="9279127" y="4136607"/>
            <a:chExt cx="1268570" cy="933122"/>
          </a:xfrm>
        </p:grpSpPr>
        <p:sp>
          <p:nvSpPr>
            <p:cNvPr id="58" name="Text Box 23">
              <a:extLst>
                <a:ext uri="{FF2B5EF4-FFF2-40B4-BE49-F238E27FC236}">
                  <a16:creationId xmlns:a16="http://schemas.microsoft.com/office/drawing/2014/main" id="{59077757-AB71-9590-47CE-7917D1655DFF}"/>
                </a:ext>
              </a:extLst>
            </p:cNvPr>
            <p:cNvSpPr txBox="1">
              <a:spLocks noChangeArrowheads="1"/>
            </p:cNvSpPr>
            <p:nvPr/>
          </p:nvSpPr>
          <p:spPr bwMode="auto">
            <a:xfrm rot="21166599">
              <a:off x="9475983" y="4152160"/>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000" dirty="0">
                <a:solidFill>
                  <a:srgbClr val="C00000"/>
                </a:solidFill>
                <a:latin typeface="Comic Sans MS" panose="030F0702030302020204" pitchFamily="66" charset="0"/>
                <a:cs typeface="Times New Roman" panose="02020603050405020304" pitchFamily="18" charset="0"/>
              </a:endParaRPr>
            </a:p>
          </p:txBody>
        </p:sp>
        <p:graphicFrame>
          <p:nvGraphicFramePr>
            <p:cNvPr id="59" name="Object 1029">
              <a:hlinkClick r:id="" action="ppaction://ole?verb=0"/>
              <a:extLst>
                <a:ext uri="{FF2B5EF4-FFF2-40B4-BE49-F238E27FC236}">
                  <a16:creationId xmlns:a16="http://schemas.microsoft.com/office/drawing/2014/main" id="{FAE8E221-A770-FA6F-1982-5AD4C4DAC7E5}"/>
                </a:ext>
              </a:extLst>
            </p:cNvPr>
            <p:cNvGraphicFramePr>
              <a:graphicFrameLocks/>
            </p:cNvGraphicFramePr>
            <p:nvPr/>
          </p:nvGraphicFramePr>
          <p:xfrm>
            <a:off x="9279127" y="4136607"/>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59" name="Object 1029">
                          <a:hlinkClick r:id="" action="ppaction://ole?verb=0"/>
                          <a:extLst>
                            <a:ext uri="{FF2B5EF4-FFF2-40B4-BE49-F238E27FC236}">
                              <a16:creationId xmlns:a16="http://schemas.microsoft.com/office/drawing/2014/main" id="{FAE8E221-A770-FA6F-1982-5AD4C4DAC7E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9127" y="4136607"/>
                          <a:ext cx="394639" cy="380645"/>
                        </a:xfrm>
                        <a:prstGeom prst="rect">
                          <a:avLst/>
                        </a:prstGeom>
                        <a:noFill/>
                        <a:ln>
                          <a:noFill/>
                        </a:ln>
                        <a:effectLst/>
                      </p:spPr>
                    </p:pic>
                  </p:oleObj>
                </mc:Fallback>
              </mc:AlternateContent>
            </a:graphicData>
          </a:graphic>
        </p:graphicFrame>
      </p:grpSp>
      <p:sp>
        <p:nvSpPr>
          <p:cNvPr id="7" name="Ellipse 6">
            <a:extLst>
              <a:ext uri="{FF2B5EF4-FFF2-40B4-BE49-F238E27FC236}">
                <a16:creationId xmlns:a16="http://schemas.microsoft.com/office/drawing/2014/main" id="{970374A4-5A84-D4C2-545B-7DDDA91995B9}"/>
              </a:ext>
            </a:extLst>
          </p:cNvPr>
          <p:cNvSpPr/>
          <p:nvPr/>
        </p:nvSpPr>
        <p:spPr>
          <a:xfrm>
            <a:off x="10712868" y="2026409"/>
            <a:ext cx="1271986" cy="47894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chemeClr val="tx1"/>
                </a:solidFill>
              </a:rPr>
              <a:t>Recrutement</a:t>
            </a:r>
          </a:p>
        </p:txBody>
      </p:sp>
      <p:sp>
        <p:nvSpPr>
          <p:cNvPr id="8" name="Ellipse 7">
            <a:extLst>
              <a:ext uri="{FF2B5EF4-FFF2-40B4-BE49-F238E27FC236}">
                <a16:creationId xmlns:a16="http://schemas.microsoft.com/office/drawing/2014/main" id="{EE1172CA-4E6A-E574-FF37-F57026DADD62}"/>
              </a:ext>
            </a:extLst>
          </p:cNvPr>
          <p:cNvSpPr/>
          <p:nvPr/>
        </p:nvSpPr>
        <p:spPr>
          <a:xfrm>
            <a:off x="10711462" y="3124169"/>
            <a:ext cx="1271986" cy="47894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chemeClr val="tx1"/>
                </a:solidFill>
              </a:rPr>
              <a:t>Recrutement</a:t>
            </a:r>
          </a:p>
        </p:txBody>
      </p:sp>
      <p:grpSp>
        <p:nvGrpSpPr>
          <p:cNvPr id="9" name="Groupe 8">
            <a:extLst>
              <a:ext uri="{FF2B5EF4-FFF2-40B4-BE49-F238E27FC236}">
                <a16:creationId xmlns:a16="http://schemas.microsoft.com/office/drawing/2014/main" id="{A661FE2C-24D2-91E8-E397-DCAE840006C5}"/>
              </a:ext>
            </a:extLst>
          </p:cNvPr>
          <p:cNvGrpSpPr/>
          <p:nvPr/>
        </p:nvGrpSpPr>
        <p:grpSpPr>
          <a:xfrm>
            <a:off x="7886215" y="5386403"/>
            <a:ext cx="1114529" cy="822585"/>
            <a:chOff x="7932799" y="1177062"/>
            <a:chExt cx="1268570" cy="933122"/>
          </a:xfrm>
        </p:grpSpPr>
        <p:sp>
          <p:nvSpPr>
            <p:cNvPr id="11" name="Text Box 23">
              <a:extLst>
                <a:ext uri="{FF2B5EF4-FFF2-40B4-BE49-F238E27FC236}">
                  <a16:creationId xmlns:a16="http://schemas.microsoft.com/office/drawing/2014/main" id="{85F6A0DF-2439-6B88-8044-8BCA6F26590D}"/>
                </a:ext>
              </a:extLst>
            </p:cNvPr>
            <p:cNvSpPr txBox="1">
              <a:spLocks noChangeArrowheads="1"/>
            </p:cNvSpPr>
            <p:nvPr/>
          </p:nvSpPr>
          <p:spPr bwMode="auto">
            <a:xfrm rot="21166599">
              <a:off x="8129655" y="1192615"/>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000" dirty="0">
                <a:solidFill>
                  <a:srgbClr val="C00000"/>
                </a:solidFill>
                <a:latin typeface="Comic Sans MS" panose="030F0702030302020204" pitchFamily="66" charset="0"/>
                <a:cs typeface="Times New Roman" panose="02020603050405020304" pitchFamily="18" charset="0"/>
              </a:endParaRPr>
            </a:p>
          </p:txBody>
        </p:sp>
        <p:graphicFrame>
          <p:nvGraphicFramePr>
            <p:cNvPr id="13" name="Object 1029">
              <a:hlinkClick r:id="" action="ppaction://ole?verb=0"/>
              <a:extLst>
                <a:ext uri="{FF2B5EF4-FFF2-40B4-BE49-F238E27FC236}">
                  <a16:creationId xmlns:a16="http://schemas.microsoft.com/office/drawing/2014/main" id="{5BBBA96D-994D-8648-F621-33F1327AEE35}"/>
                </a:ext>
              </a:extLst>
            </p:cNvPr>
            <p:cNvGraphicFramePr>
              <a:graphicFrameLocks/>
            </p:cNvGraphicFramePr>
            <p:nvPr/>
          </p:nvGraphicFramePr>
          <p:xfrm>
            <a:off x="7932799" y="1177062"/>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13" name="Object 1029">
                          <a:hlinkClick r:id="" action="ppaction://ole?verb=0"/>
                          <a:extLst>
                            <a:ext uri="{FF2B5EF4-FFF2-40B4-BE49-F238E27FC236}">
                              <a16:creationId xmlns:a16="http://schemas.microsoft.com/office/drawing/2014/main" id="{5BBBA96D-994D-8648-F621-33F1327AEE3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2799" y="1177062"/>
                          <a:ext cx="394639" cy="380645"/>
                        </a:xfrm>
                        <a:prstGeom prst="rect">
                          <a:avLst/>
                        </a:prstGeom>
                        <a:noFill/>
                        <a:ln>
                          <a:noFill/>
                        </a:ln>
                        <a:effectLst/>
                      </p:spPr>
                    </p:pic>
                  </p:oleObj>
                </mc:Fallback>
              </mc:AlternateContent>
            </a:graphicData>
          </a:graphic>
        </p:graphicFrame>
      </p:grpSp>
      <p:sp>
        <p:nvSpPr>
          <p:cNvPr id="14" name="ZoneTexte 13">
            <a:extLst>
              <a:ext uri="{FF2B5EF4-FFF2-40B4-BE49-F238E27FC236}">
                <a16:creationId xmlns:a16="http://schemas.microsoft.com/office/drawing/2014/main" id="{8BDEDF6F-C8D6-DA66-F6E4-C5120DC5B246}"/>
              </a:ext>
            </a:extLst>
          </p:cNvPr>
          <p:cNvSpPr txBox="1"/>
          <p:nvPr/>
        </p:nvSpPr>
        <p:spPr>
          <a:xfrm>
            <a:off x="922636" y="1551280"/>
            <a:ext cx="4699949" cy="307777"/>
          </a:xfrm>
          <a:prstGeom prst="rect">
            <a:avLst/>
          </a:prstGeom>
          <a:noFill/>
        </p:spPr>
        <p:txBody>
          <a:bodyPr wrap="square" rtlCol="0">
            <a:spAutoFit/>
          </a:bodyPr>
          <a:lstStyle/>
          <a:p>
            <a:r>
              <a:rPr lang="fr-FR" sz="1400" dirty="0"/>
              <a:t>Pilotes : Françoise Gobled - Philippe </a:t>
            </a:r>
            <a:r>
              <a:rPr lang="fr-FR" sz="1400" dirty="0" err="1"/>
              <a:t>Trouslard</a:t>
            </a:r>
            <a:endParaRPr lang="fr-FR" sz="1400" dirty="0"/>
          </a:p>
        </p:txBody>
      </p:sp>
      <p:sp>
        <p:nvSpPr>
          <p:cNvPr id="15" name="ZoneTexte 14">
            <a:extLst>
              <a:ext uri="{FF2B5EF4-FFF2-40B4-BE49-F238E27FC236}">
                <a16:creationId xmlns:a16="http://schemas.microsoft.com/office/drawing/2014/main" id="{C1AEBAC3-2A20-2AEF-1278-752C24375ACF}"/>
              </a:ext>
            </a:extLst>
          </p:cNvPr>
          <p:cNvSpPr txBox="1"/>
          <p:nvPr/>
        </p:nvSpPr>
        <p:spPr>
          <a:xfrm>
            <a:off x="922636" y="2485282"/>
            <a:ext cx="2091857" cy="307777"/>
          </a:xfrm>
          <a:prstGeom prst="rect">
            <a:avLst/>
          </a:prstGeom>
          <a:noFill/>
        </p:spPr>
        <p:txBody>
          <a:bodyPr wrap="square" rtlCol="0">
            <a:spAutoFit/>
          </a:bodyPr>
          <a:lstStyle/>
          <a:p>
            <a:r>
              <a:rPr lang="fr-FR" sz="1400" dirty="0"/>
              <a:t>Pilote : Sylvie Fortin</a:t>
            </a:r>
          </a:p>
        </p:txBody>
      </p:sp>
      <p:sp>
        <p:nvSpPr>
          <p:cNvPr id="16" name="ZoneTexte 15">
            <a:extLst>
              <a:ext uri="{FF2B5EF4-FFF2-40B4-BE49-F238E27FC236}">
                <a16:creationId xmlns:a16="http://schemas.microsoft.com/office/drawing/2014/main" id="{D426CFD0-84B2-FD16-21E0-5ACD99FFFD84}"/>
              </a:ext>
            </a:extLst>
          </p:cNvPr>
          <p:cNvSpPr txBox="1"/>
          <p:nvPr/>
        </p:nvSpPr>
        <p:spPr>
          <a:xfrm>
            <a:off x="922636" y="3719290"/>
            <a:ext cx="2091857" cy="307777"/>
          </a:xfrm>
          <a:prstGeom prst="rect">
            <a:avLst/>
          </a:prstGeom>
          <a:noFill/>
        </p:spPr>
        <p:txBody>
          <a:bodyPr wrap="square" rtlCol="0">
            <a:spAutoFit/>
          </a:bodyPr>
          <a:lstStyle/>
          <a:p>
            <a:r>
              <a:rPr lang="fr-FR" sz="1400" dirty="0"/>
              <a:t>Pilote : Claudette </a:t>
            </a:r>
            <a:r>
              <a:rPr lang="fr-FR" sz="1400" dirty="0" err="1"/>
              <a:t>Brialix</a:t>
            </a:r>
            <a:endParaRPr lang="fr-FR" sz="1400" dirty="0"/>
          </a:p>
        </p:txBody>
      </p:sp>
      <p:grpSp>
        <p:nvGrpSpPr>
          <p:cNvPr id="19" name="Groupe 18">
            <a:extLst>
              <a:ext uri="{FF2B5EF4-FFF2-40B4-BE49-F238E27FC236}">
                <a16:creationId xmlns:a16="http://schemas.microsoft.com/office/drawing/2014/main" id="{2A0C4CC4-4B2D-96F6-D14E-C3C2247C00B6}"/>
              </a:ext>
            </a:extLst>
          </p:cNvPr>
          <p:cNvGrpSpPr/>
          <p:nvPr/>
        </p:nvGrpSpPr>
        <p:grpSpPr>
          <a:xfrm>
            <a:off x="7886215" y="4180899"/>
            <a:ext cx="1114529" cy="822585"/>
            <a:chOff x="7931911" y="4142703"/>
            <a:chExt cx="1268570" cy="933122"/>
          </a:xfrm>
        </p:grpSpPr>
        <p:sp>
          <p:nvSpPr>
            <p:cNvPr id="20" name="Text Box 23">
              <a:extLst>
                <a:ext uri="{FF2B5EF4-FFF2-40B4-BE49-F238E27FC236}">
                  <a16:creationId xmlns:a16="http://schemas.microsoft.com/office/drawing/2014/main" id="{343582E2-E22E-3271-0319-8760EC9FE147}"/>
                </a:ext>
              </a:extLst>
            </p:cNvPr>
            <p:cNvSpPr txBox="1">
              <a:spLocks noChangeArrowheads="1"/>
            </p:cNvSpPr>
            <p:nvPr/>
          </p:nvSpPr>
          <p:spPr bwMode="auto">
            <a:xfrm rot="21166599">
              <a:off x="8128767" y="4158256"/>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Ecoute</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Soutien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Education</a:t>
              </a:r>
            </a:p>
            <a:p>
              <a:pPr algn="ctr" eaLnBrk="1" hangingPunct="1">
                <a:lnSpc>
                  <a:spcPct val="110000"/>
                </a:lnSpc>
              </a:pPr>
              <a:r>
                <a:rPr lang="fr-FR" altLang="fr-FR" sz="10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populaire</a:t>
              </a:r>
              <a:endParaRPr lang="fr-FR" altLang="fr-FR" sz="1000" dirty="0">
                <a:solidFill>
                  <a:srgbClr val="002060"/>
                </a:solidFill>
                <a:latin typeface="Comic Sans MS" panose="030F0702030302020204" pitchFamily="66" charset="0"/>
                <a:cs typeface="Times New Roman" panose="02020603050405020304" pitchFamily="18" charset="0"/>
              </a:endParaRPr>
            </a:p>
          </p:txBody>
        </p:sp>
        <p:graphicFrame>
          <p:nvGraphicFramePr>
            <p:cNvPr id="21" name="Object 1029">
              <a:hlinkClick r:id="" action="ppaction://ole?verb=0"/>
              <a:extLst>
                <a:ext uri="{FF2B5EF4-FFF2-40B4-BE49-F238E27FC236}">
                  <a16:creationId xmlns:a16="http://schemas.microsoft.com/office/drawing/2014/main" id="{CC59AE2C-4987-379E-6608-8C4A3B933F97}"/>
                </a:ext>
              </a:extLst>
            </p:cNvPr>
            <p:cNvGraphicFramePr>
              <a:graphicFrameLocks/>
            </p:cNvGraphicFramePr>
            <p:nvPr/>
          </p:nvGraphicFramePr>
          <p:xfrm>
            <a:off x="7931911" y="4142703"/>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21" name="Object 1029">
                          <a:hlinkClick r:id="" action="ppaction://ole?verb=0"/>
                          <a:extLst>
                            <a:ext uri="{FF2B5EF4-FFF2-40B4-BE49-F238E27FC236}">
                              <a16:creationId xmlns:a16="http://schemas.microsoft.com/office/drawing/2014/main" id="{CC59AE2C-4987-379E-6608-8C4A3B933F9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1911" y="4142703"/>
                          <a:ext cx="394639" cy="380645"/>
                        </a:xfrm>
                        <a:prstGeom prst="rect">
                          <a:avLst/>
                        </a:prstGeom>
                        <a:noFill/>
                        <a:ln>
                          <a:noFill/>
                        </a:ln>
                        <a:effectLst/>
                      </p:spPr>
                    </p:pic>
                  </p:oleObj>
                </mc:Fallback>
              </mc:AlternateContent>
            </a:graphicData>
          </a:graphic>
        </p:graphicFrame>
      </p:grpSp>
      <p:grpSp>
        <p:nvGrpSpPr>
          <p:cNvPr id="22" name="Groupe 21">
            <a:extLst>
              <a:ext uri="{FF2B5EF4-FFF2-40B4-BE49-F238E27FC236}">
                <a16:creationId xmlns:a16="http://schemas.microsoft.com/office/drawing/2014/main" id="{E6207388-9E9E-2CC2-1DD7-9875636E08F0}"/>
              </a:ext>
            </a:extLst>
          </p:cNvPr>
          <p:cNvGrpSpPr/>
          <p:nvPr/>
        </p:nvGrpSpPr>
        <p:grpSpPr>
          <a:xfrm>
            <a:off x="9167391" y="4174803"/>
            <a:ext cx="1114529" cy="822585"/>
            <a:chOff x="9279127" y="4136607"/>
            <a:chExt cx="1268570" cy="933122"/>
          </a:xfrm>
        </p:grpSpPr>
        <p:sp>
          <p:nvSpPr>
            <p:cNvPr id="23" name="Text Box 23">
              <a:extLst>
                <a:ext uri="{FF2B5EF4-FFF2-40B4-BE49-F238E27FC236}">
                  <a16:creationId xmlns:a16="http://schemas.microsoft.com/office/drawing/2014/main" id="{3A0A86BD-90D9-9111-06B2-34FFCDCBD578}"/>
                </a:ext>
              </a:extLst>
            </p:cNvPr>
            <p:cNvSpPr txBox="1">
              <a:spLocks noChangeArrowheads="1"/>
            </p:cNvSpPr>
            <p:nvPr/>
          </p:nvSpPr>
          <p:spPr bwMode="auto">
            <a:xfrm rot="21166599">
              <a:off x="9475983" y="4152160"/>
              <a:ext cx="1071714" cy="917569"/>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0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000" dirty="0">
                <a:solidFill>
                  <a:srgbClr val="C00000"/>
                </a:solidFill>
                <a:latin typeface="Comic Sans MS" panose="030F0702030302020204" pitchFamily="66" charset="0"/>
                <a:cs typeface="Times New Roman" panose="02020603050405020304" pitchFamily="18" charset="0"/>
              </a:endParaRPr>
            </a:p>
          </p:txBody>
        </p:sp>
        <p:graphicFrame>
          <p:nvGraphicFramePr>
            <p:cNvPr id="24" name="Object 1029">
              <a:hlinkClick r:id="" action="ppaction://ole?verb=0"/>
              <a:extLst>
                <a:ext uri="{FF2B5EF4-FFF2-40B4-BE49-F238E27FC236}">
                  <a16:creationId xmlns:a16="http://schemas.microsoft.com/office/drawing/2014/main" id="{8DB3C0E2-F976-FEB0-E326-64C4F504B214}"/>
                </a:ext>
              </a:extLst>
            </p:cNvPr>
            <p:cNvGraphicFramePr>
              <a:graphicFrameLocks/>
            </p:cNvGraphicFramePr>
            <p:nvPr/>
          </p:nvGraphicFramePr>
          <p:xfrm>
            <a:off x="9279127" y="4136607"/>
            <a:ext cx="394639" cy="380645"/>
          </p:xfrm>
          <a:graphic>
            <a:graphicData uri="http://schemas.openxmlformats.org/presentationml/2006/ole">
              <mc:AlternateContent xmlns:mc="http://schemas.openxmlformats.org/markup-compatibility/2006">
                <mc:Choice xmlns:v="urn:schemas-microsoft-com:vml" Requires="v">
                  <p:oleObj name="ClipArt" r:id="rId2" imgW="2286000" imgH="2286000" progId="MS_ClipArt_Gallery.2">
                    <p:embed/>
                  </p:oleObj>
                </mc:Choice>
                <mc:Fallback>
                  <p:oleObj name="ClipArt" r:id="rId2" imgW="2286000" imgH="2286000" progId="MS_ClipArt_Gallery.2">
                    <p:embed/>
                    <p:pic>
                      <p:nvPicPr>
                        <p:cNvPr id="24" name="Object 1029">
                          <a:hlinkClick r:id="" action="ppaction://ole?verb=0"/>
                          <a:extLst>
                            <a:ext uri="{FF2B5EF4-FFF2-40B4-BE49-F238E27FC236}">
                              <a16:creationId xmlns:a16="http://schemas.microsoft.com/office/drawing/2014/main" id="{8DB3C0E2-F976-FEB0-E326-64C4F504B21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79127" y="4136607"/>
                          <a:ext cx="394639" cy="380645"/>
                        </a:xfrm>
                        <a:prstGeom prst="rect">
                          <a:avLst/>
                        </a:prstGeom>
                        <a:noFill/>
                        <a:ln>
                          <a:noFill/>
                        </a:ln>
                        <a:effectLst/>
                      </p:spPr>
                    </p:pic>
                  </p:oleObj>
                </mc:Fallback>
              </mc:AlternateContent>
            </a:graphicData>
          </a:graphic>
        </p:graphicFrame>
      </p:grpSp>
      <p:sp>
        <p:nvSpPr>
          <p:cNvPr id="25" name="Ellipse 24">
            <a:extLst>
              <a:ext uri="{FF2B5EF4-FFF2-40B4-BE49-F238E27FC236}">
                <a16:creationId xmlns:a16="http://schemas.microsoft.com/office/drawing/2014/main" id="{C927DDB6-CF45-B598-081F-BB7853AC941F}"/>
              </a:ext>
            </a:extLst>
          </p:cNvPr>
          <p:cNvSpPr/>
          <p:nvPr/>
        </p:nvSpPr>
        <p:spPr>
          <a:xfrm>
            <a:off x="10632817" y="4323196"/>
            <a:ext cx="1271986" cy="47894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chemeClr val="tx1"/>
                </a:solidFill>
              </a:rPr>
              <a:t>Recrutement</a:t>
            </a:r>
          </a:p>
        </p:txBody>
      </p:sp>
      <p:sp>
        <p:nvSpPr>
          <p:cNvPr id="26" name="Espace réservé du pied de page 25">
            <a:extLst>
              <a:ext uri="{FF2B5EF4-FFF2-40B4-BE49-F238E27FC236}">
                <a16:creationId xmlns:a16="http://schemas.microsoft.com/office/drawing/2014/main" id="{3FB9E46A-745D-387E-A5F5-6EA9AC515B3C}"/>
              </a:ext>
            </a:extLst>
          </p:cNvPr>
          <p:cNvSpPr>
            <a:spLocks noGrp="1"/>
          </p:cNvSpPr>
          <p:nvPr>
            <p:ph type="ftr" sz="quarter" idx="11"/>
          </p:nvPr>
        </p:nvSpPr>
        <p:spPr/>
        <p:txBody>
          <a:bodyPr/>
          <a:lstStyle/>
          <a:p>
            <a:r>
              <a:rPr lang="fr-FR"/>
              <a:t>Projet stratégique de la FNAPAEF pour 2024-2026 (22/05/24)</a:t>
            </a:r>
            <a:endParaRPr lang="fr-FR" dirty="0"/>
          </a:p>
        </p:txBody>
      </p:sp>
      <p:sp>
        <p:nvSpPr>
          <p:cNvPr id="27" name="ZoneTexte 26">
            <a:extLst>
              <a:ext uri="{FF2B5EF4-FFF2-40B4-BE49-F238E27FC236}">
                <a16:creationId xmlns:a16="http://schemas.microsoft.com/office/drawing/2014/main" id="{3AADA789-68AA-8541-4293-588DA605413D}"/>
              </a:ext>
            </a:extLst>
          </p:cNvPr>
          <p:cNvSpPr txBox="1"/>
          <p:nvPr/>
        </p:nvSpPr>
        <p:spPr>
          <a:xfrm>
            <a:off x="922636" y="4991758"/>
            <a:ext cx="4923687" cy="307777"/>
          </a:xfrm>
          <a:prstGeom prst="rect">
            <a:avLst/>
          </a:prstGeom>
          <a:noFill/>
        </p:spPr>
        <p:txBody>
          <a:bodyPr wrap="square" rtlCol="0">
            <a:spAutoFit/>
          </a:bodyPr>
          <a:lstStyle/>
          <a:p>
            <a:r>
              <a:rPr lang="fr-FR" sz="1400" dirty="0"/>
              <a:t>Pilotes : Françoise </a:t>
            </a:r>
            <a:r>
              <a:rPr lang="fr-FR" sz="1400" dirty="0" err="1"/>
              <a:t>Gobled</a:t>
            </a:r>
            <a:r>
              <a:rPr lang="fr-FR" sz="1400" dirty="0"/>
              <a:t> – Maryse </a:t>
            </a:r>
            <a:r>
              <a:rPr lang="fr-FR" sz="1400" dirty="0" err="1"/>
              <a:t>Leghlid</a:t>
            </a:r>
            <a:endParaRPr lang="fr-FR" sz="1400" dirty="0"/>
          </a:p>
        </p:txBody>
      </p:sp>
      <p:sp>
        <p:nvSpPr>
          <p:cNvPr id="4" name="Ellipse 3">
            <a:extLst>
              <a:ext uri="{FF2B5EF4-FFF2-40B4-BE49-F238E27FC236}">
                <a16:creationId xmlns:a16="http://schemas.microsoft.com/office/drawing/2014/main" id="{90C8886F-691E-A394-A991-97952AFC8360}"/>
              </a:ext>
            </a:extLst>
          </p:cNvPr>
          <p:cNvSpPr/>
          <p:nvPr/>
        </p:nvSpPr>
        <p:spPr>
          <a:xfrm>
            <a:off x="10632817" y="5532716"/>
            <a:ext cx="1271986" cy="47894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chemeClr val="tx1"/>
                </a:solidFill>
              </a:rPr>
              <a:t>Recrutement</a:t>
            </a:r>
          </a:p>
        </p:txBody>
      </p:sp>
      <p:sp>
        <p:nvSpPr>
          <p:cNvPr id="17" name="ZoneTexte 16">
            <a:extLst>
              <a:ext uri="{FF2B5EF4-FFF2-40B4-BE49-F238E27FC236}">
                <a16:creationId xmlns:a16="http://schemas.microsoft.com/office/drawing/2014/main" id="{3AD44031-E516-0603-783B-F2C3296811E7}"/>
              </a:ext>
            </a:extLst>
          </p:cNvPr>
          <p:cNvSpPr txBox="1"/>
          <p:nvPr/>
        </p:nvSpPr>
        <p:spPr>
          <a:xfrm>
            <a:off x="922636" y="6202461"/>
            <a:ext cx="2091857" cy="307777"/>
          </a:xfrm>
          <a:prstGeom prst="rect">
            <a:avLst/>
          </a:prstGeom>
          <a:noFill/>
        </p:spPr>
        <p:txBody>
          <a:bodyPr wrap="square" rtlCol="0">
            <a:spAutoFit/>
          </a:bodyPr>
          <a:lstStyle/>
          <a:p>
            <a:r>
              <a:rPr lang="fr-FR" sz="1400" dirty="0"/>
              <a:t>Pilote : Philippe </a:t>
            </a:r>
            <a:r>
              <a:rPr lang="fr-FR" sz="1400" dirty="0" err="1"/>
              <a:t>Trouslard</a:t>
            </a:r>
            <a:endParaRPr lang="fr-FR" sz="1400" dirty="0"/>
          </a:p>
        </p:txBody>
      </p:sp>
    </p:spTree>
    <p:extLst>
      <p:ext uri="{BB962C8B-B14F-4D97-AF65-F5344CB8AC3E}">
        <p14:creationId xmlns:p14="http://schemas.microsoft.com/office/powerpoint/2010/main" val="949666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19</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1. Lutte-Concertation pour une loi Grand Age</a:t>
            </a:r>
          </a:p>
        </p:txBody>
      </p:sp>
      <p:sp>
        <p:nvSpPr>
          <p:cNvPr id="2" name="ZoneTexte 1">
            <a:extLst>
              <a:ext uri="{FF2B5EF4-FFF2-40B4-BE49-F238E27FC236}">
                <a16:creationId xmlns:a16="http://schemas.microsoft.com/office/drawing/2014/main" id="{AF1D9D4D-EBC3-B7E6-6F0E-058D5668D535}"/>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chantiers prioritaires pour 2024-2026</a:t>
            </a:r>
          </a:p>
        </p:txBody>
      </p:sp>
      <p:sp>
        <p:nvSpPr>
          <p:cNvPr id="7" name="ZoneTexte 6">
            <a:extLst>
              <a:ext uri="{FF2B5EF4-FFF2-40B4-BE49-F238E27FC236}">
                <a16:creationId xmlns:a16="http://schemas.microsoft.com/office/drawing/2014/main" id="{620CEB30-6C51-7722-1F65-A70A6193E334}"/>
              </a:ext>
            </a:extLst>
          </p:cNvPr>
          <p:cNvSpPr txBox="1"/>
          <p:nvPr/>
        </p:nvSpPr>
        <p:spPr>
          <a:xfrm>
            <a:off x="388871" y="1770434"/>
            <a:ext cx="11099496" cy="3300775"/>
          </a:xfrm>
          <a:prstGeom prst="rect">
            <a:avLst/>
          </a:prstGeom>
          <a:noFill/>
        </p:spPr>
        <p:txBody>
          <a:bodyPr wrap="square">
            <a:spAutoFit/>
          </a:bodyPr>
          <a:lstStyle/>
          <a:p>
            <a:pPr marL="285750" indent="-285750" algn="just">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Finalité :</a:t>
            </a:r>
            <a:r>
              <a:rPr lang="fr-FR" sz="1800" kern="100" dirty="0">
                <a:effectLst/>
                <a:ea typeface="Calibri" panose="020F0502020204030204" pitchFamily="34" charset="0"/>
                <a:cs typeface="Times New Roman" panose="02020603050405020304" pitchFamily="18" charset="0"/>
              </a:rPr>
              <a:t> </a:t>
            </a:r>
            <a:r>
              <a:rPr lang="fr-FR" kern="100" dirty="0">
                <a:solidFill>
                  <a:srgbClr val="FF0000"/>
                </a:solidFill>
                <a:ea typeface="Calibri" panose="020F0502020204030204" pitchFamily="34" charset="0"/>
                <a:cs typeface="Times New Roman" panose="02020603050405020304" pitchFamily="18" charset="0"/>
              </a:rPr>
              <a:t>Obtenir u</a:t>
            </a:r>
            <a:r>
              <a:rPr lang="fr-FR" sz="1800" kern="100" dirty="0">
                <a:solidFill>
                  <a:srgbClr val="FF0000"/>
                </a:solidFill>
                <a:effectLst/>
                <a:ea typeface="Calibri" panose="020F0502020204030204" pitchFamily="34" charset="0"/>
                <a:cs typeface="Times New Roman" panose="02020603050405020304" pitchFamily="18" charset="0"/>
              </a:rPr>
              <a:t>ne loi Grand Age qui réponde aux enjeux, votée d’ici fin 2024, avec un financement </a:t>
            </a:r>
            <a:r>
              <a:rPr lang="fr-FR" sz="1800" kern="100" dirty="0" err="1">
                <a:solidFill>
                  <a:srgbClr val="FF0000"/>
                </a:solidFill>
                <a:effectLst/>
                <a:ea typeface="Calibri" panose="020F0502020204030204" pitchFamily="34" charset="0"/>
                <a:cs typeface="Times New Roman" panose="02020603050405020304" pitchFamily="18" charset="0"/>
              </a:rPr>
              <a:t>pluri-annuel</a:t>
            </a:r>
            <a:r>
              <a:rPr lang="fr-FR" sz="1800" kern="100" dirty="0">
                <a:solidFill>
                  <a:srgbClr val="FF0000"/>
                </a:solidFill>
                <a:effectLst/>
                <a:ea typeface="Calibri" panose="020F0502020204030204" pitchFamily="34" charset="0"/>
                <a:cs typeface="Times New Roman" panose="02020603050405020304" pitchFamily="18" charset="0"/>
              </a:rPr>
              <a:t> garanti</a:t>
            </a:r>
          </a:p>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Cibles visées :</a:t>
            </a:r>
            <a:endParaRPr lang="fr-FR" sz="1800" kern="100" dirty="0">
              <a:solidFill>
                <a:srgbClr val="FF0000"/>
              </a:solidFill>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Partenariats : </a:t>
            </a:r>
            <a:endParaRPr lang="fr-FR" kern="100" dirty="0">
              <a:solidFill>
                <a:srgbClr val="FF0000"/>
              </a:solidFill>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Les actions concrètes envisagées :</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Pilotes FNAPAEF : </a:t>
            </a:r>
            <a:r>
              <a:rPr lang="fr-FR" kern="100" dirty="0">
                <a:ea typeface="Calibri" panose="020F0502020204030204" pitchFamily="34" charset="0"/>
                <a:cs typeface="Times New Roman" panose="02020603050405020304" pitchFamily="18" charset="0"/>
              </a:rPr>
              <a:t>Françoise </a:t>
            </a:r>
            <a:r>
              <a:rPr lang="fr-FR" kern="100" dirty="0" err="1">
                <a:ea typeface="Calibri" panose="020F0502020204030204" pitchFamily="34" charset="0"/>
                <a:cs typeface="Times New Roman" panose="02020603050405020304" pitchFamily="18" charset="0"/>
              </a:rPr>
              <a:t>Gobled</a:t>
            </a:r>
            <a:r>
              <a:rPr lang="fr-FR" kern="100" dirty="0">
                <a:ea typeface="Calibri" panose="020F0502020204030204" pitchFamily="34" charset="0"/>
                <a:cs typeface="Times New Roman" panose="02020603050405020304" pitchFamily="18" charset="0"/>
              </a:rPr>
              <a:t> – Philippe </a:t>
            </a:r>
            <a:r>
              <a:rPr lang="fr-FR" kern="100" dirty="0" err="1">
                <a:ea typeface="Calibri" panose="020F0502020204030204" pitchFamily="34" charset="0"/>
                <a:cs typeface="Times New Roman" panose="02020603050405020304" pitchFamily="18" charset="0"/>
              </a:rPr>
              <a:t>Trouslard</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Bénévoles FNAPAEF à associer :</a:t>
            </a:r>
          </a:p>
          <a:p>
            <a:pPr>
              <a:lnSpc>
                <a:spcPct val="106000"/>
              </a:lnSpc>
              <a:spcAft>
                <a:spcPts val="800"/>
              </a:spcAft>
            </a:pPr>
            <a:endParaRPr lang="fr-FR" kern="100" dirty="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DB8B9035-D278-6EED-C6C2-3E096BF8A214}"/>
              </a:ext>
            </a:extLst>
          </p:cNvPr>
          <p:cNvSpPr txBox="1"/>
          <p:nvPr/>
        </p:nvSpPr>
        <p:spPr>
          <a:xfrm rot="1089664">
            <a:off x="7936368" y="3004817"/>
            <a:ext cx="3312884" cy="1200329"/>
          </a:xfrm>
          <a:prstGeom prst="rect">
            <a:avLst/>
          </a:prstGeom>
          <a:noFill/>
          <a:ln>
            <a:solidFill>
              <a:srgbClr val="FF0000"/>
            </a:solidFill>
          </a:ln>
        </p:spPr>
        <p:txBody>
          <a:bodyPr wrap="square" rtlCol="0">
            <a:spAutoFit/>
          </a:bodyPr>
          <a:lstStyle/>
          <a:p>
            <a:pPr algn="ctr"/>
            <a:r>
              <a:rPr lang="fr-FR" sz="2400" b="1" dirty="0">
                <a:solidFill>
                  <a:srgbClr val="FF0000"/>
                </a:solidFill>
              </a:rPr>
              <a:t>En cours de réflexion</a:t>
            </a:r>
          </a:p>
          <a:p>
            <a:pPr algn="ctr"/>
            <a:r>
              <a:rPr lang="fr-FR" sz="2400" b="1" dirty="0">
                <a:solidFill>
                  <a:srgbClr val="FF0000"/>
                </a:solidFill>
              </a:rPr>
              <a:t>A travailler avec les adhérents le 8 juin 2024</a:t>
            </a:r>
          </a:p>
        </p:txBody>
      </p:sp>
      <p:sp>
        <p:nvSpPr>
          <p:cNvPr id="9" name="Espace réservé du pied de page 8">
            <a:extLst>
              <a:ext uri="{FF2B5EF4-FFF2-40B4-BE49-F238E27FC236}">
                <a16:creationId xmlns:a16="http://schemas.microsoft.com/office/drawing/2014/main" id="{159DF122-06E5-8DFB-7BAE-EA332487B744}"/>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1666983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D030A93-39FC-1AAA-E90C-712C94CE2B7F}"/>
              </a:ext>
            </a:extLst>
          </p:cNvPr>
          <p:cNvSpPr txBox="1"/>
          <p:nvPr/>
        </p:nvSpPr>
        <p:spPr>
          <a:xfrm>
            <a:off x="5048364" y="2071047"/>
            <a:ext cx="6936490" cy="2823209"/>
          </a:xfrm>
          <a:prstGeom prst="rect">
            <a:avLst/>
          </a:prstGeom>
          <a:noFill/>
        </p:spPr>
        <p:txBody>
          <a:bodyPr wrap="square">
            <a:spAutoFit/>
          </a:bodyPr>
          <a:lstStyle/>
          <a:p>
            <a:pPr>
              <a:lnSpc>
                <a:spcPct val="106000"/>
              </a:lnSpc>
              <a:spcAft>
                <a:spcPts val="2400"/>
              </a:spcAft>
            </a:pPr>
            <a:r>
              <a:rPr lang="fr-FR" sz="2800" b="1" kern="100" dirty="0">
                <a:effectLst/>
                <a:ea typeface="Calibri" panose="020F0502020204030204" pitchFamily="34" charset="0"/>
                <a:cs typeface="Arial" panose="020B0604020202020204" pitchFamily="34" charset="0"/>
              </a:rPr>
              <a:t>Indépendan</a:t>
            </a:r>
            <a:r>
              <a:rPr lang="fr-FR" sz="2800" b="1" kern="100" dirty="0">
                <a:ea typeface="Calibri" panose="020F0502020204030204" pitchFamily="34" charset="0"/>
                <a:cs typeface="Arial" panose="020B0604020202020204" pitchFamily="34" charset="0"/>
              </a:rPr>
              <a:t>t</a:t>
            </a:r>
            <a:r>
              <a:rPr lang="fr-FR" sz="2800" b="1" kern="100" dirty="0">
                <a:effectLst/>
                <a:ea typeface="Calibri" panose="020F0502020204030204" pitchFamily="34" charset="0"/>
                <a:cs typeface="Arial" panose="020B0604020202020204" pitchFamily="34" charset="0"/>
              </a:rPr>
              <a:t>e</a:t>
            </a:r>
          </a:p>
          <a:p>
            <a:pPr>
              <a:lnSpc>
                <a:spcPct val="106000"/>
              </a:lnSpc>
              <a:spcAft>
                <a:spcPts val="2400"/>
              </a:spcAft>
            </a:pPr>
            <a:r>
              <a:rPr lang="fr-FR" sz="2800" b="1" kern="100" dirty="0">
                <a:ea typeface="Calibri" panose="020F0502020204030204" pitchFamily="34" charset="0"/>
                <a:cs typeface="Arial" panose="020B0604020202020204" pitchFamily="34" charset="0"/>
              </a:rPr>
              <a:t>	Sans complaisance</a:t>
            </a:r>
          </a:p>
          <a:p>
            <a:pPr>
              <a:lnSpc>
                <a:spcPct val="106000"/>
              </a:lnSpc>
              <a:spcAft>
                <a:spcPts val="2400"/>
              </a:spcAft>
            </a:pPr>
            <a:r>
              <a:rPr lang="fr-FR" sz="2800" b="1" kern="100" dirty="0">
                <a:effectLst/>
                <a:ea typeface="Calibri" panose="020F0502020204030204" pitchFamily="34" charset="0"/>
                <a:cs typeface="Arial" panose="020B0604020202020204" pitchFamily="34" charset="0"/>
              </a:rPr>
              <a:t>		</a:t>
            </a:r>
            <a:r>
              <a:rPr lang="fr-FR" sz="2800" b="1" kern="100" dirty="0">
                <a:ea typeface="Calibri" panose="020F0502020204030204" pitchFamily="34" charset="0"/>
                <a:cs typeface="Arial" panose="020B0604020202020204" pitchFamily="34" charset="0"/>
              </a:rPr>
              <a:t>Constructive</a:t>
            </a:r>
          </a:p>
          <a:p>
            <a:pPr>
              <a:lnSpc>
                <a:spcPct val="106000"/>
              </a:lnSpc>
              <a:spcAft>
                <a:spcPts val="2400"/>
              </a:spcAft>
            </a:pPr>
            <a:r>
              <a:rPr lang="fr-FR" sz="2800" b="1" kern="100" dirty="0">
                <a:ea typeface="Calibri" panose="020F0502020204030204" pitchFamily="34" charset="0"/>
                <a:cs typeface="Arial" panose="020B0604020202020204" pitchFamily="34" charset="0"/>
              </a:rPr>
              <a:t>			Ouverte au dialogue</a:t>
            </a:r>
            <a:endParaRPr lang="fr-FR" sz="2800" b="1" kern="100" dirty="0">
              <a:effectLst/>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pPr algn="ctr"/>
            <a:r>
              <a:rPr lang="fr-FR" sz="3200" dirty="0">
                <a:solidFill>
                  <a:schemeClr val="tx2"/>
                </a:solidFill>
                <a:effectLst>
                  <a:outerShdw blurRad="38100" dist="38100" dir="2700000" algn="tl">
                    <a:srgbClr val="000000">
                      <a:alpha val="43137"/>
                    </a:srgbClr>
                  </a:outerShdw>
                </a:effectLst>
              </a:rPr>
              <a:t>Valeurs de la FNAPAEF</a:t>
            </a:r>
          </a:p>
        </p:txBody>
      </p:sp>
      <p:pic>
        <p:nvPicPr>
          <p:cNvPr id="7" name="Image 6">
            <a:extLst>
              <a:ext uri="{FF2B5EF4-FFF2-40B4-BE49-F238E27FC236}">
                <a16:creationId xmlns:a16="http://schemas.microsoft.com/office/drawing/2014/main" id="{11C68553-28B0-ACE4-A522-AA9552E52DBD}"/>
              </a:ext>
            </a:extLst>
          </p:cNvPr>
          <p:cNvPicPr/>
          <p:nvPr/>
        </p:nvPicPr>
        <p:blipFill>
          <a:blip r:embed="rId2"/>
          <a:srcRect/>
          <a:stretch>
            <a:fillRect/>
          </a:stretch>
        </p:blipFill>
        <p:spPr>
          <a:xfrm>
            <a:off x="721652" y="1808479"/>
            <a:ext cx="3667468" cy="3782245"/>
          </a:xfrm>
          <a:prstGeom prst="rect">
            <a:avLst/>
          </a:prstGeom>
          <a:noFill/>
          <a:ln>
            <a:noFill/>
            <a:prstDash/>
          </a:ln>
        </p:spPr>
      </p:pic>
      <p:sp>
        <p:nvSpPr>
          <p:cNvPr id="8" name="Espace réservé du pied de page 7">
            <a:extLst>
              <a:ext uri="{FF2B5EF4-FFF2-40B4-BE49-F238E27FC236}">
                <a16:creationId xmlns:a16="http://schemas.microsoft.com/office/drawing/2014/main" id="{05FB0AB4-B39F-7F95-777B-F611302DAA21}"/>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3049023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20</a:t>
            </a:fld>
            <a:endParaRPr lang="fr-FR"/>
          </a:p>
        </p:txBody>
      </p:sp>
      <p:sp>
        <p:nvSpPr>
          <p:cNvPr id="29" name="ZoneTexte 28">
            <a:extLst>
              <a:ext uri="{FF2B5EF4-FFF2-40B4-BE49-F238E27FC236}">
                <a16:creationId xmlns:a16="http://schemas.microsoft.com/office/drawing/2014/main" id="{F7552D25-87CE-D3D0-0542-534BFDCD7824}"/>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chantiers prioritaires pour 2024-2026</a:t>
            </a:r>
          </a:p>
        </p:txBody>
      </p:sp>
      <p:sp>
        <p:nvSpPr>
          <p:cNvPr id="4" name="ZoneTexte 3">
            <a:extLst>
              <a:ext uri="{FF2B5EF4-FFF2-40B4-BE49-F238E27FC236}">
                <a16:creationId xmlns:a16="http://schemas.microsoft.com/office/drawing/2014/main" id="{5A25809E-9B01-C054-A474-720A038318B1}"/>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2. Développement de la démocratie sociale en EHPAD</a:t>
            </a:r>
          </a:p>
        </p:txBody>
      </p:sp>
      <p:sp>
        <p:nvSpPr>
          <p:cNvPr id="5" name="ZoneTexte 4">
            <a:extLst>
              <a:ext uri="{FF2B5EF4-FFF2-40B4-BE49-F238E27FC236}">
                <a16:creationId xmlns:a16="http://schemas.microsoft.com/office/drawing/2014/main" id="{E73C72BE-F31F-9044-B258-094C580C830E}"/>
              </a:ext>
            </a:extLst>
          </p:cNvPr>
          <p:cNvSpPr txBox="1"/>
          <p:nvPr/>
        </p:nvSpPr>
        <p:spPr>
          <a:xfrm>
            <a:off x="388870" y="1771200"/>
            <a:ext cx="11113477" cy="2955874"/>
          </a:xfrm>
          <a:prstGeom prst="rect">
            <a:avLst/>
          </a:prstGeom>
          <a:noFill/>
        </p:spPr>
        <p:txBody>
          <a:bodyPr wrap="square">
            <a:spAutoFit/>
          </a:bodyPr>
          <a:lstStyle/>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Finalité :</a:t>
            </a:r>
            <a:r>
              <a:rPr lang="fr-FR" sz="1800" kern="100" dirty="0">
                <a:effectLst/>
                <a:ea typeface="Calibri" panose="020F0502020204030204" pitchFamily="34" charset="0"/>
                <a:cs typeface="Times New Roman" panose="02020603050405020304" pitchFamily="18" charset="0"/>
              </a:rPr>
              <a:t> </a:t>
            </a:r>
            <a:r>
              <a:rPr lang="fr-FR" kern="100" dirty="0">
                <a:solidFill>
                  <a:srgbClr val="FF0000"/>
                </a:solidFill>
                <a:ea typeface="Calibri" panose="020F0502020204030204" pitchFamily="34" charset="0"/>
                <a:cs typeface="Times New Roman" panose="02020603050405020304" pitchFamily="18" charset="0"/>
              </a:rPr>
              <a:t>A</a:t>
            </a:r>
            <a:r>
              <a:rPr lang="fr-FR" sz="1800" kern="100" dirty="0">
                <a:solidFill>
                  <a:srgbClr val="FF0000"/>
                </a:solidFill>
                <a:effectLst/>
                <a:ea typeface="Calibri" panose="020F0502020204030204" pitchFamily="34" charset="0"/>
                <a:cs typeface="Times New Roman" panose="02020603050405020304" pitchFamily="18" charset="0"/>
              </a:rPr>
              <a:t>méliorer l’expression et le pouvoir d’agir, véhiculer de l’information, remonter les bonnes pratiques</a:t>
            </a:r>
          </a:p>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Cibles visées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Partenariats :</a:t>
            </a:r>
            <a:endParaRPr lang="fr-FR" sz="1800" kern="100" dirty="0">
              <a:solidFill>
                <a:srgbClr val="FF0000"/>
              </a:solidFill>
              <a:effectLst/>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Les actions concrètes envisagées :</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Pilote FNAPAEF : </a:t>
            </a:r>
            <a:r>
              <a:rPr lang="fr-FR" kern="100" dirty="0">
                <a:ea typeface="Calibri" panose="020F0502020204030204" pitchFamily="34" charset="0"/>
                <a:cs typeface="Times New Roman" panose="02020603050405020304" pitchFamily="18" charset="0"/>
              </a:rPr>
              <a:t>Sylvie Fortin</a:t>
            </a: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Bénévoles FNAPAEF à associer :</a:t>
            </a:r>
          </a:p>
          <a:p>
            <a:pPr marL="285750" indent="-285750">
              <a:lnSpc>
                <a:spcPct val="106000"/>
              </a:lnSpc>
              <a:spcAft>
                <a:spcPts val="800"/>
              </a:spcAft>
              <a:buFont typeface="Arial" panose="020B0604020202020204" pitchFamily="34" charset="0"/>
              <a:buChar char="•"/>
            </a:pPr>
            <a:endParaRPr lang="fr-FR" kern="100" dirty="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B5DD8BBE-AE6A-B146-8195-5BDB3B2A91D6}"/>
              </a:ext>
            </a:extLst>
          </p:cNvPr>
          <p:cNvSpPr txBox="1"/>
          <p:nvPr/>
        </p:nvSpPr>
        <p:spPr>
          <a:xfrm rot="1089664">
            <a:off x="7936368" y="3004817"/>
            <a:ext cx="3312884" cy="1200329"/>
          </a:xfrm>
          <a:prstGeom prst="rect">
            <a:avLst/>
          </a:prstGeom>
          <a:noFill/>
          <a:ln>
            <a:solidFill>
              <a:srgbClr val="FF0000"/>
            </a:solidFill>
          </a:ln>
        </p:spPr>
        <p:txBody>
          <a:bodyPr wrap="square" rtlCol="0">
            <a:spAutoFit/>
          </a:bodyPr>
          <a:lstStyle/>
          <a:p>
            <a:pPr algn="ctr"/>
            <a:r>
              <a:rPr lang="fr-FR" sz="2400" b="1" dirty="0">
                <a:solidFill>
                  <a:srgbClr val="FF0000"/>
                </a:solidFill>
              </a:rPr>
              <a:t>En cours de réflexion</a:t>
            </a:r>
          </a:p>
          <a:p>
            <a:pPr algn="ctr"/>
            <a:r>
              <a:rPr lang="fr-FR" sz="2400" b="1" dirty="0">
                <a:solidFill>
                  <a:srgbClr val="FF0000"/>
                </a:solidFill>
              </a:rPr>
              <a:t>A travailler avec les adhérents le 8 juin 2024</a:t>
            </a:r>
          </a:p>
        </p:txBody>
      </p:sp>
      <p:sp>
        <p:nvSpPr>
          <p:cNvPr id="8" name="Espace réservé du pied de page 7">
            <a:extLst>
              <a:ext uri="{FF2B5EF4-FFF2-40B4-BE49-F238E27FC236}">
                <a16:creationId xmlns:a16="http://schemas.microsoft.com/office/drawing/2014/main" id="{20A9B45B-8870-DA54-9DBB-335FB9AEAA6B}"/>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1769336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21</a:t>
            </a:fld>
            <a:endParaRPr lang="fr-FR"/>
          </a:p>
        </p:txBody>
      </p:sp>
      <p:sp>
        <p:nvSpPr>
          <p:cNvPr id="5" name="ZoneTexte 4">
            <a:extLst>
              <a:ext uri="{FF2B5EF4-FFF2-40B4-BE49-F238E27FC236}">
                <a16:creationId xmlns:a16="http://schemas.microsoft.com/office/drawing/2014/main" id="{F33365F5-CC3E-7C74-7EC9-AD47B9E07A31}"/>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chantiers prioritaires pour 2024-2026</a:t>
            </a:r>
          </a:p>
        </p:txBody>
      </p:sp>
      <p:sp>
        <p:nvSpPr>
          <p:cNvPr id="4" name="ZoneTexte 3">
            <a:extLst>
              <a:ext uri="{FF2B5EF4-FFF2-40B4-BE49-F238E27FC236}">
                <a16:creationId xmlns:a16="http://schemas.microsoft.com/office/drawing/2014/main" id="{EB6E19F4-1F61-AB50-BB24-9558A84B6577}"/>
              </a:ext>
            </a:extLst>
          </p:cNvPr>
          <p:cNvSpPr txBox="1"/>
          <p:nvPr/>
        </p:nvSpPr>
        <p:spPr>
          <a:xfrm>
            <a:off x="0" y="375836"/>
            <a:ext cx="12192000" cy="1077218"/>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3. Prise en compte de la parole des usagers dans la refonte des services à domicile</a:t>
            </a:r>
          </a:p>
        </p:txBody>
      </p:sp>
      <p:sp>
        <p:nvSpPr>
          <p:cNvPr id="7" name="ZoneTexte 6">
            <a:extLst>
              <a:ext uri="{FF2B5EF4-FFF2-40B4-BE49-F238E27FC236}">
                <a16:creationId xmlns:a16="http://schemas.microsoft.com/office/drawing/2014/main" id="{9C83D8D8-9172-7582-C40D-987E10B7915F}"/>
              </a:ext>
            </a:extLst>
          </p:cNvPr>
          <p:cNvSpPr txBox="1"/>
          <p:nvPr/>
        </p:nvSpPr>
        <p:spPr>
          <a:xfrm>
            <a:off x="388871" y="1771200"/>
            <a:ext cx="11323232" cy="3249479"/>
          </a:xfrm>
          <a:prstGeom prst="rect">
            <a:avLst/>
          </a:prstGeom>
          <a:noFill/>
        </p:spPr>
        <p:txBody>
          <a:bodyPr wrap="square">
            <a:spAutoFit/>
          </a:bodyPr>
          <a:lstStyle/>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Finalité :</a:t>
            </a:r>
            <a:r>
              <a:rPr lang="fr-FR" sz="1800" kern="100" dirty="0">
                <a:effectLst/>
                <a:ea typeface="Calibri" panose="020F0502020204030204" pitchFamily="34" charset="0"/>
                <a:cs typeface="Times New Roman" panose="02020603050405020304" pitchFamily="18" charset="0"/>
              </a:rPr>
              <a:t> </a:t>
            </a:r>
            <a:r>
              <a:rPr lang="fr-FR" sz="1800" kern="100" dirty="0">
                <a:solidFill>
                  <a:srgbClr val="FF0000"/>
                </a:solidFill>
                <a:effectLst/>
                <a:ea typeface="Calibri" panose="020F0502020204030204" pitchFamily="34" charset="0"/>
                <a:cs typeface="Times New Roman" panose="02020603050405020304" pitchFamily="18" charset="0"/>
              </a:rPr>
              <a:t>A</a:t>
            </a:r>
            <a:r>
              <a:rPr lang="fr-FR" kern="100" dirty="0">
                <a:solidFill>
                  <a:srgbClr val="FF0000"/>
                </a:solidFill>
                <a:ea typeface="Calibri" panose="020F0502020204030204" pitchFamily="34" charset="0"/>
                <a:cs typeface="Times New Roman" panose="02020603050405020304" pitchFamily="18" charset="0"/>
              </a:rPr>
              <a:t>ssurer que </a:t>
            </a:r>
            <a:r>
              <a:rPr lang="fr-FR" sz="1800" kern="100" dirty="0">
                <a:solidFill>
                  <a:srgbClr val="FF0000"/>
                </a:solidFill>
                <a:effectLst/>
                <a:ea typeface="Calibri" panose="020F0502020204030204" pitchFamily="34" charset="0"/>
                <a:cs typeface="Times New Roman" panose="02020603050405020304" pitchFamily="18" charset="0"/>
              </a:rPr>
              <a:t>la</a:t>
            </a:r>
            <a:r>
              <a:rPr lang="fr-FR" kern="100" dirty="0">
                <a:solidFill>
                  <a:srgbClr val="FF0000"/>
                </a:solidFill>
                <a:ea typeface="Calibri" panose="020F0502020204030204" pitchFamily="34" charset="0"/>
                <a:cs typeface="Times New Roman" panose="02020603050405020304" pitchFamily="18" charset="0"/>
              </a:rPr>
              <a:t> réforme prévue des services à domicile (SSIAD, SAAD, SAD) réponde aux besoins des usagers et minimise le reste à charge, grâce à un financement clair, équitable et garanti</a:t>
            </a:r>
            <a:endParaRPr lang="fr-FR" sz="1800" kern="100" dirty="0">
              <a:solidFill>
                <a:srgbClr val="FF0000"/>
              </a:solidFill>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Cibles visées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Partenariats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Les actions concrètes envisagées :</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Pilote FNAPAEF : </a:t>
            </a:r>
            <a:r>
              <a:rPr lang="fr-FR" kern="100" dirty="0">
                <a:ea typeface="Calibri" panose="020F0502020204030204" pitchFamily="34" charset="0"/>
                <a:cs typeface="Times New Roman" panose="02020603050405020304" pitchFamily="18" charset="0"/>
              </a:rPr>
              <a:t>Claudette </a:t>
            </a:r>
            <a:r>
              <a:rPr lang="fr-FR" kern="100" dirty="0" err="1">
                <a:ea typeface="Calibri" panose="020F0502020204030204" pitchFamily="34" charset="0"/>
                <a:cs typeface="Times New Roman" panose="02020603050405020304" pitchFamily="18" charset="0"/>
              </a:rPr>
              <a:t>Brialix</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Bénévoles FNAPAEF à associer :</a:t>
            </a:r>
          </a:p>
          <a:p>
            <a:pPr marL="285750" indent="-285750">
              <a:lnSpc>
                <a:spcPct val="106000"/>
              </a:lnSpc>
              <a:spcAft>
                <a:spcPts val="800"/>
              </a:spcAft>
              <a:buFont typeface="Arial" panose="020B0604020202020204" pitchFamily="34" charset="0"/>
              <a:buChar char="•"/>
            </a:pPr>
            <a:endParaRPr lang="fr-FR" kern="100" dirty="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D540F6D9-1F1E-655C-6AF9-905D6C6C5D7A}"/>
              </a:ext>
            </a:extLst>
          </p:cNvPr>
          <p:cNvSpPr txBox="1"/>
          <p:nvPr/>
        </p:nvSpPr>
        <p:spPr>
          <a:xfrm rot="1089664">
            <a:off x="7936368" y="3004817"/>
            <a:ext cx="3312884" cy="1200329"/>
          </a:xfrm>
          <a:prstGeom prst="rect">
            <a:avLst/>
          </a:prstGeom>
          <a:noFill/>
          <a:ln>
            <a:solidFill>
              <a:srgbClr val="FF0000"/>
            </a:solidFill>
          </a:ln>
        </p:spPr>
        <p:txBody>
          <a:bodyPr wrap="square" rtlCol="0">
            <a:spAutoFit/>
          </a:bodyPr>
          <a:lstStyle/>
          <a:p>
            <a:pPr algn="ctr"/>
            <a:r>
              <a:rPr lang="fr-FR" sz="2400" b="1" dirty="0">
                <a:solidFill>
                  <a:srgbClr val="FF0000"/>
                </a:solidFill>
              </a:rPr>
              <a:t>En cours de réflexion</a:t>
            </a:r>
          </a:p>
          <a:p>
            <a:pPr algn="ctr"/>
            <a:r>
              <a:rPr lang="fr-FR" sz="2400" b="1" dirty="0">
                <a:solidFill>
                  <a:srgbClr val="FF0000"/>
                </a:solidFill>
              </a:rPr>
              <a:t>A travailler avec les adhérents le 8 juin 2024</a:t>
            </a:r>
          </a:p>
        </p:txBody>
      </p:sp>
      <p:sp>
        <p:nvSpPr>
          <p:cNvPr id="9" name="Espace réservé du pied de page 8">
            <a:extLst>
              <a:ext uri="{FF2B5EF4-FFF2-40B4-BE49-F238E27FC236}">
                <a16:creationId xmlns:a16="http://schemas.microsoft.com/office/drawing/2014/main" id="{E5731C72-5CF0-F687-2C75-86D1F6AFEB01}"/>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2299143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22</a:t>
            </a:fld>
            <a:endParaRPr lang="fr-FR"/>
          </a:p>
        </p:txBody>
      </p:sp>
      <p:sp>
        <p:nvSpPr>
          <p:cNvPr id="5" name="ZoneTexte 4">
            <a:extLst>
              <a:ext uri="{FF2B5EF4-FFF2-40B4-BE49-F238E27FC236}">
                <a16:creationId xmlns:a16="http://schemas.microsoft.com/office/drawing/2014/main" id="{F33365F5-CC3E-7C74-7EC9-AD47B9E07A31}"/>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chantiers prioritaires pour 2024-2026</a:t>
            </a:r>
          </a:p>
        </p:txBody>
      </p:sp>
      <p:sp>
        <p:nvSpPr>
          <p:cNvPr id="4" name="ZoneTexte 3">
            <a:extLst>
              <a:ext uri="{FF2B5EF4-FFF2-40B4-BE49-F238E27FC236}">
                <a16:creationId xmlns:a16="http://schemas.microsoft.com/office/drawing/2014/main" id="{EB6E19F4-1F61-AB50-BB24-9558A84B6577}"/>
              </a:ext>
            </a:extLst>
          </p:cNvPr>
          <p:cNvSpPr txBox="1"/>
          <p:nvPr/>
        </p:nvSpPr>
        <p:spPr>
          <a:xfrm>
            <a:off x="0" y="375836"/>
            <a:ext cx="12192000" cy="1077218"/>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4. Documentation et analyse des remontées de terrain, au niveau santé et médico-social</a:t>
            </a:r>
          </a:p>
        </p:txBody>
      </p:sp>
      <p:sp>
        <p:nvSpPr>
          <p:cNvPr id="7" name="ZoneTexte 6">
            <a:extLst>
              <a:ext uri="{FF2B5EF4-FFF2-40B4-BE49-F238E27FC236}">
                <a16:creationId xmlns:a16="http://schemas.microsoft.com/office/drawing/2014/main" id="{9C83D8D8-9172-7582-C40D-987E10B7915F}"/>
              </a:ext>
            </a:extLst>
          </p:cNvPr>
          <p:cNvSpPr txBox="1"/>
          <p:nvPr/>
        </p:nvSpPr>
        <p:spPr>
          <a:xfrm>
            <a:off x="388871" y="1771200"/>
            <a:ext cx="11323232" cy="2955874"/>
          </a:xfrm>
          <a:prstGeom prst="rect">
            <a:avLst/>
          </a:prstGeom>
          <a:noFill/>
        </p:spPr>
        <p:txBody>
          <a:bodyPr wrap="square">
            <a:spAutoFit/>
          </a:bodyPr>
          <a:lstStyle/>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Finalité :</a:t>
            </a:r>
            <a:r>
              <a:rPr lang="fr-FR" sz="1800" kern="100" dirty="0">
                <a:effectLst/>
                <a:ea typeface="Calibri" panose="020F0502020204030204" pitchFamily="34" charset="0"/>
                <a:cs typeface="Times New Roman" panose="02020603050405020304" pitchFamily="18" charset="0"/>
              </a:rPr>
              <a:t> </a:t>
            </a:r>
            <a:r>
              <a:rPr lang="fr-FR" sz="1800" kern="100" dirty="0">
                <a:solidFill>
                  <a:srgbClr val="FF0000"/>
                </a:solidFill>
                <a:ea typeface="Calibri" panose="020F0502020204030204" pitchFamily="34" charset="0"/>
                <a:cs typeface="Times New Roman" panose="02020603050405020304" pitchFamily="18" charset="0"/>
              </a:rPr>
              <a:t>Nourrir nos</a:t>
            </a:r>
            <a:r>
              <a:rPr lang="fr-FR" kern="100" dirty="0">
                <a:solidFill>
                  <a:srgbClr val="FF0000"/>
                </a:solidFill>
                <a:effectLst/>
                <a:ea typeface="Calibri" panose="020F0502020204030204" pitchFamily="34" charset="0"/>
                <a:cs typeface="Times New Roman" panose="02020603050405020304" pitchFamily="18" charset="0"/>
              </a:rPr>
              <a:t> propositions et crédibiliser notre discours sur les problèmes majeurs et les solutions possibles</a:t>
            </a:r>
            <a:endParaRPr lang="fr-FR" sz="1800" kern="100" dirty="0">
              <a:solidFill>
                <a:srgbClr val="FF0000"/>
              </a:solidFill>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Cibles visées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Partenariats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Les actions concrètes envisagées :</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Pilotes FNAPAEF : </a:t>
            </a:r>
            <a:r>
              <a:rPr lang="fr-FR" kern="100" dirty="0">
                <a:ea typeface="Calibri" panose="020F0502020204030204" pitchFamily="34" charset="0"/>
                <a:cs typeface="Times New Roman" panose="02020603050405020304" pitchFamily="18" charset="0"/>
              </a:rPr>
              <a:t>Françoise </a:t>
            </a:r>
            <a:r>
              <a:rPr lang="fr-FR" kern="100" dirty="0" err="1">
                <a:ea typeface="Calibri" panose="020F0502020204030204" pitchFamily="34" charset="0"/>
                <a:cs typeface="Times New Roman" panose="02020603050405020304" pitchFamily="18" charset="0"/>
              </a:rPr>
              <a:t>Gobled</a:t>
            </a:r>
            <a:r>
              <a:rPr lang="fr-FR" kern="100" dirty="0">
                <a:ea typeface="Calibri" panose="020F0502020204030204" pitchFamily="34" charset="0"/>
                <a:cs typeface="Times New Roman" panose="02020603050405020304" pitchFamily="18" charset="0"/>
              </a:rPr>
              <a:t> – Maryse </a:t>
            </a:r>
            <a:r>
              <a:rPr lang="fr-FR" kern="100" dirty="0" err="1">
                <a:ea typeface="Calibri" panose="020F0502020204030204" pitchFamily="34" charset="0"/>
                <a:cs typeface="Times New Roman" panose="02020603050405020304" pitchFamily="18" charset="0"/>
              </a:rPr>
              <a:t>Leghild</a:t>
            </a:r>
            <a:endParaRPr lang="fr-FR" kern="100" dirty="0">
              <a:solidFill>
                <a:srgbClr val="FF0000"/>
              </a:solidFill>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Bénévoles FNAPAEF à associer :</a:t>
            </a:r>
          </a:p>
          <a:p>
            <a:pPr marL="285750" indent="-285750">
              <a:lnSpc>
                <a:spcPct val="106000"/>
              </a:lnSpc>
              <a:spcAft>
                <a:spcPts val="800"/>
              </a:spcAft>
              <a:buFont typeface="Arial" panose="020B0604020202020204" pitchFamily="34" charset="0"/>
              <a:buChar char="•"/>
            </a:pPr>
            <a:endParaRPr lang="fr-FR" kern="100" dirty="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D540F6D9-1F1E-655C-6AF9-905D6C6C5D7A}"/>
              </a:ext>
            </a:extLst>
          </p:cNvPr>
          <p:cNvSpPr txBox="1"/>
          <p:nvPr/>
        </p:nvSpPr>
        <p:spPr>
          <a:xfrm rot="1089664">
            <a:off x="7936368" y="3004817"/>
            <a:ext cx="3312884" cy="1200329"/>
          </a:xfrm>
          <a:prstGeom prst="rect">
            <a:avLst/>
          </a:prstGeom>
          <a:noFill/>
          <a:ln>
            <a:solidFill>
              <a:srgbClr val="FF0000"/>
            </a:solidFill>
          </a:ln>
        </p:spPr>
        <p:txBody>
          <a:bodyPr wrap="square" rtlCol="0">
            <a:spAutoFit/>
          </a:bodyPr>
          <a:lstStyle/>
          <a:p>
            <a:pPr algn="ctr"/>
            <a:r>
              <a:rPr lang="fr-FR" sz="2400" b="1" dirty="0">
                <a:solidFill>
                  <a:srgbClr val="FF0000"/>
                </a:solidFill>
              </a:rPr>
              <a:t>En cours de réflexion</a:t>
            </a:r>
          </a:p>
          <a:p>
            <a:pPr algn="ctr"/>
            <a:r>
              <a:rPr lang="fr-FR" sz="2400" b="1" dirty="0">
                <a:solidFill>
                  <a:srgbClr val="FF0000"/>
                </a:solidFill>
              </a:rPr>
              <a:t>A travailler avec les adhérents le 8 juin 2024</a:t>
            </a:r>
          </a:p>
        </p:txBody>
      </p:sp>
      <p:sp>
        <p:nvSpPr>
          <p:cNvPr id="9" name="Espace réservé du pied de page 8">
            <a:extLst>
              <a:ext uri="{FF2B5EF4-FFF2-40B4-BE49-F238E27FC236}">
                <a16:creationId xmlns:a16="http://schemas.microsoft.com/office/drawing/2014/main" id="{DB8D24AC-B592-23AA-7F7A-7C0CDD1FAEA5}"/>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3620015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23</a:t>
            </a:fld>
            <a:endParaRPr lang="fr-FR"/>
          </a:p>
        </p:txBody>
      </p:sp>
      <p:sp>
        <p:nvSpPr>
          <p:cNvPr id="43" name="ZoneTexte 42">
            <a:extLst>
              <a:ext uri="{FF2B5EF4-FFF2-40B4-BE49-F238E27FC236}">
                <a16:creationId xmlns:a16="http://schemas.microsoft.com/office/drawing/2014/main" id="{C02BE267-E497-6EB6-CCCC-9C630B86AA07}"/>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Les actions prioritaires pour 2024-2026</a:t>
            </a:r>
          </a:p>
        </p:txBody>
      </p:sp>
      <p:sp>
        <p:nvSpPr>
          <p:cNvPr id="4" name="ZoneTexte 3">
            <a:extLst>
              <a:ext uri="{FF2B5EF4-FFF2-40B4-BE49-F238E27FC236}">
                <a16:creationId xmlns:a16="http://schemas.microsoft.com/office/drawing/2014/main" id="{DC6D0C7E-301D-6DE3-0357-6509CCD61033}"/>
              </a:ext>
            </a:extLst>
          </p:cNvPr>
          <p:cNvSpPr txBox="1"/>
          <p:nvPr/>
        </p:nvSpPr>
        <p:spPr>
          <a:xfrm>
            <a:off x="0" y="375836"/>
            <a:ext cx="12192000" cy="1077218"/>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5. Relais d'actions auprès des instances locales, des élus de proximité et des établissements</a:t>
            </a:r>
          </a:p>
        </p:txBody>
      </p:sp>
      <p:sp>
        <p:nvSpPr>
          <p:cNvPr id="5" name="ZoneTexte 4">
            <a:extLst>
              <a:ext uri="{FF2B5EF4-FFF2-40B4-BE49-F238E27FC236}">
                <a16:creationId xmlns:a16="http://schemas.microsoft.com/office/drawing/2014/main" id="{D1F49AFE-F8B3-93D8-EB1E-04599EF38106}"/>
              </a:ext>
            </a:extLst>
          </p:cNvPr>
          <p:cNvSpPr txBox="1"/>
          <p:nvPr/>
        </p:nvSpPr>
        <p:spPr>
          <a:xfrm>
            <a:off x="395602" y="1771200"/>
            <a:ext cx="11297045" cy="3300775"/>
          </a:xfrm>
          <a:prstGeom prst="rect">
            <a:avLst/>
          </a:prstGeom>
          <a:noFill/>
        </p:spPr>
        <p:txBody>
          <a:bodyPr wrap="square">
            <a:spAutoFit/>
          </a:bodyPr>
          <a:lstStyle/>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Finalité : </a:t>
            </a:r>
            <a:r>
              <a:rPr lang="fr-FR" sz="1800" kern="100" dirty="0">
                <a:solidFill>
                  <a:srgbClr val="FF0000"/>
                </a:solidFill>
                <a:effectLst/>
                <a:ea typeface="Calibri" panose="020F0502020204030204" pitchFamily="34" charset="0"/>
                <a:cs typeface="Times New Roman" panose="02020603050405020304" pitchFamily="18" charset="0"/>
              </a:rPr>
              <a:t>Stimuler les acteurs locaux du grand âge (élus locaux, mairie, CCAS, CLIC, DAC, services de soins à domicile, EHPAD…) à développer des actions similaires </a:t>
            </a:r>
          </a:p>
          <a:p>
            <a:pPr marL="285750" indent="-285750">
              <a:lnSpc>
                <a:spcPct val="106000"/>
              </a:lnSpc>
              <a:spcAft>
                <a:spcPts val="1200"/>
              </a:spcAft>
              <a:buFont typeface="Arial" panose="020B0604020202020204" pitchFamily="34" charset="0"/>
              <a:buChar char="•"/>
            </a:pPr>
            <a:r>
              <a:rPr lang="fr-FR" sz="1800" b="1" kern="100" dirty="0">
                <a:effectLst/>
                <a:ea typeface="Calibri" panose="020F0502020204030204" pitchFamily="34" charset="0"/>
                <a:cs typeface="Times New Roman" panose="02020603050405020304" pitchFamily="18" charset="0"/>
              </a:rPr>
              <a:t>Cibles visées :</a:t>
            </a:r>
            <a:endParaRPr lang="fr-FR" sz="1800" kern="100" dirty="0">
              <a:effectLst/>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Partenariats : </a:t>
            </a: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Les actions concrètes envisagées :</a:t>
            </a:r>
            <a:endParaRPr lang="fr-FR" kern="100" dirty="0">
              <a:ea typeface="Calibri" panose="020F0502020204030204" pitchFamily="34" charset="0"/>
              <a:cs typeface="Times New Roman" panose="02020603050405020304" pitchFamily="18" charset="0"/>
            </a:endParaRPr>
          </a:p>
          <a:p>
            <a:pPr marL="285750" indent="-285750">
              <a:lnSpc>
                <a:spcPct val="106000"/>
              </a:lnSpc>
              <a:spcAft>
                <a:spcPts val="12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Pilote FNAPAEF : </a:t>
            </a:r>
            <a:r>
              <a:rPr lang="fr-FR" kern="100" dirty="0">
                <a:ea typeface="Calibri" panose="020F0502020204030204" pitchFamily="34" charset="0"/>
                <a:cs typeface="Times New Roman" panose="02020603050405020304" pitchFamily="18" charset="0"/>
              </a:rPr>
              <a:t>Philippe </a:t>
            </a:r>
            <a:r>
              <a:rPr lang="fr-FR" kern="100" dirty="0" err="1">
                <a:ea typeface="Calibri" panose="020F0502020204030204" pitchFamily="34" charset="0"/>
                <a:cs typeface="Times New Roman" panose="02020603050405020304" pitchFamily="18" charset="0"/>
              </a:rPr>
              <a:t>Trouslard</a:t>
            </a:r>
            <a:endParaRPr lang="fr-FR" kern="100" dirty="0">
              <a:solidFill>
                <a:srgbClr val="FF0000"/>
              </a:solidFill>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Times New Roman" panose="02020603050405020304" pitchFamily="18" charset="0"/>
              </a:rPr>
              <a:t>Bénévoles FNAPAEF à associer :</a:t>
            </a:r>
          </a:p>
          <a:p>
            <a:pPr marL="285750" indent="-285750">
              <a:lnSpc>
                <a:spcPct val="106000"/>
              </a:lnSpc>
              <a:spcAft>
                <a:spcPts val="800"/>
              </a:spcAft>
              <a:buFont typeface="Arial" panose="020B0604020202020204" pitchFamily="34" charset="0"/>
              <a:buChar char="•"/>
            </a:pPr>
            <a:endParaRPr lang="fr-FR" kern="100" dirty="0">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D3049B60-FBEC-67E3-1ECB-8F7C6AA351CF}"/>
              </a:ext>
            </a:extLst>
          </p:cNvPr>
          <p:cNvSpPr txBox="1"/>
          <p:nvPr/>
        </p:nvSpPr>
        <p:spPr>
          <a:xfrm rot="1089664">
            <a:off x="7936368" y="3004817"/>
            <a:ext cx="3312884" cy="1200329"/>
          </a:xfrm>
          <a:prstGeom prst="rect">
            <a:avLst/>
          </a:prstGeom>
          <a:noFill/>
          <a:ln>
            <a:solidFill>
              <a:srgbClr val="FF0000"/>
            </a:solidFill>
          </a:ln>
        </p:spPr>
        <p:txBody>
          <a:bodyPr wrap="square" rtlCol="0">
            <a:spAutoFit/>
          </a:bodyPr>
          <a:lstStyle/>
          <a:p>
            <a:pPr algn="ctr"/>
            <a:r>
              <a:rPr lang="fr-FR" sz="2400" b="1" dirty="0">
                <a:solidFill>
                  <a:srgbClr val="FF0000"/>
                </a:solidFill>
              </a:rPr>
              <a:t>En cours de réflexion</a:t>
            </a:r>
          </a:p>
          <a:p>
            <a:pPr algn="ctr"/>
            <a:r>
              <a:rPr lang="fr-FR" sz="2400" b="1" dirty="0">
                <a:solidFill>
                  <a:srgbClr val="FF0000"/>
                </a:solidFill>
              </a:rPr>
              <a:t>A travailler avec les adhérents le 8 juin 2024</a:t>
            </a:r>
          </a:p>
        </p:txBody>
      </p:sp>
      <p:sp>
        <p:nvSpPr>
          <p:cNvPr id="8" name="Espace réservé du pied de page 7">
            <a:extLst>
              <a:ext uri="{FF2B5EF4-FFF2-40B4-BE49-F238E27FC236}">
                <a16:creationId xmlns:a16="http://schemas.microsoft.com/office/drawing/2014/main" id="{A03989EE-C553-33FC-7598-C89B6E3FB9E0}"/>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3448744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24</a:t>
            </a:fld>
            <a:endParaRPr lang="fr-F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La suite du travail collectif</a:t>
            </a:r>
          </a:p>
        </p:txBody>
      </p:sp>
      <p:sp>
        <p:nvSpPr>
          <p:cNvPr id="7" name="ZoneTexte 6">
            <a:extLst>
              <a:ext uri="{FF2B5EF4-FFF2-40B4-BE49-F238E27FC236}">
                <a16:creationId xmlns:a16="http://schemas.microsoft.com/office/drawing/2014/main" id="{DC3801B6-705E-B478-3FB6-FE443DF011E8}"/>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 suite du travail collectif</a:t>
            </a:r>
          </a:p>
        </p:txBody>
      </p:sp>
      <p:sp>
        <p:nvSpPr>
          <p:cNvPr id="4" name="ZoneTexte 3">
            <a:extLst>
              <a:ext uri="{FF2B5EF4-FFF2-40B4-BE49-F238E27FC236}">
                <a16:creationId xmlns:a16="http://schemas.microsoft.com/office/drawing/2014/main" id="{9AFDC1A1-5FAD-F17C-4C4F-5CA73A0BAC41}"/>
              </a:ext>
            </a:extLst>
          </p:cNvPr>
          <p:cNvSpPr txBox="1"/>
          <p:nvPr/>
        </p:nvSpPr>
        <p:spPr>
          <a:xfrm>
            <a:off x="388870" y="1149373"/>
            <a:ext cx="11595984" cy="3768917"/>
          </a:xfrm>
          <a:prstGeom prst="rect">
            <a:avLst/>
          </a:prstGeom>
          <a:noFill/>
        </p:spPr>
        <p:txBody>
          <a:bodyPr wrap="square">
            <a:spAutoFit/>
          </a:bodyPr>
          <a:lstStyle/>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Entre le 25 mai et le 8 juin 2024 : Premier recueil par mail :</a:t>
            </a:r>
          </a:p>
          <a:p>
            <a:pPr marL="1257300" lvl="2" indent="-342900">
              <a:lnSpc>
                <a:spcPct val="106000"/>
              </a:lnSpc>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des réactions des adhérents au projet stratégique</a:t>
            </a:r>
          </a:p>
          <a:p>
            <a:pPr marL="1257300" lvl="2" indent="-342900">
              <a:lnSpc>
                <a:spcPct val="106000"/>
              </a:lnSpc>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des volontés de contribution comme bénévole sur les différents sujets</a:t>
            </a:r>
          </a:p>
          <a:p>
            <a:pPr marL="1257300" lvl="2" indent="-342900">
              <a:lnSpc>
                <a:spcPct val="106000"/>
              </a:lnSpc>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des candidatures au CA</a:t>
            </a:r>
          </a:p>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8 juin 2024 : Réunion en </a:t>
            </a:r>
            <a:r>
              <a:rPr lang="fr-FR" sz="2200" kern="100" dirty="0" err="1">
                <a:ea typeface="Calibri" panose="020F0502020204030204" pitchFamily="34" charset="0"/>
                <a:cs typeface="Arial" panose="020B0604020202020204" pitchFamily="34" charset="0"/>
              </a:rPr>
              <a:t>visio</a:t>
            </a:r>
            <a:r>
              <a:rPr lang="fr-FR" sz="2200" kern="100" dirty="0">
                <a:ea typeface="Calibri" panose="020F0502020204030204" pitchFamily="34" charset="0"/>
                <a:cs typeface="Arial" panose="020B0604020202020204" pitchFamily="34" charset="0"/>
              </a:rPr>
              <a:t> des adhérents, pour échanger sur le projet stratégique, approfondir ensemble les chantiers prioritaires et commencer à dessiner les différents groupes de travail</a:t>
            </a:r>
          </a:p>
          <a:p>
            <a:pPr marL="342900" indent="-342900">
              <a:lnSpc>
                <a:spcPct val="106000"/>
              </a:lnSpc>
              <a:spcBef>
                <a:spcPts val="1200"/>
              </a:spcBef>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D’ici début juillet 2024 : Constitution des groupes de travail et stabilisation des modalités du travail collectif pendant le deuxième semestre, pour diffusion à tous les adhérents</a:t>
            </a:r>
          </a:p>
        </p:txBody>
      </p:sp>
      <p:sp>
        <p:nvSpPr>
          <p:cNvPr id="8" name="Espace réservé du pied de page 7">
            <a:extLst>
              <a:ext uri="{FF2B5EF4-FFF2-40B4-BE49-F238E27FC236}">
                <a16:creationId xmlns:a16="http://schemas.microsoft.com/office/drawing/2014/main" id="{3CC5FE5E-E54A-7DA0-E97E-25F4089016E6}"/>
              </a:ext>
            </a:extLst>
          </p:cNvPr>
          <p:cNvSpPr>
            <a:spLocks noGrp="1"/>
          </p:cNvSpPr>
          <p:nvPr>
            <p:ph type="ftr" sz="quarter" idx="11"/>
          </p:nvPr>
        </p:nvSpPr>
        <p:spPr/>
        <p:txBody>
          <a:bodyPr/>
          <a:lstStyle/>
          <a:p>
            <a:r>
              <a:rPr lang="fr-FR"/>
              <a:t>Projet stratégique de la FNAPAEF pour 2024-2026 (22/05/24)</a:t>
            </a:r>
          </a:p>
        </p:txBody>
      </p:sp>
    </p:spTree>
    <p:extLst>
      <p:ext uri="{BB962C8B-B14F-4D97-AF65-F5344CB8AC3E}">
        <p14:creationId xmlns:p14="http://schemas.microsoft.com/office/powerpoint/2010/main" val="3411503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3</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pPr algn="ctr"/>
            <a:r>
              <a:rPr lang="fr-FR" sz="3200" dirty="0">
                <a:solidFill>
                  <a:schemeClr val="tx2"/>
                </a:solidFill>
                <a:effectLst>
                  <a:outerShdw blurRad="38100" dist="38100" dir="2700000" algn="tl">
                    <a:srgbClr val="000000">
                      <a:alpha val="43137"/>
                    </a:srgbClr>
                  </a:outerShdw>
                </a:effectLst>
              </a:rPr>
              <a:t>La cause que défend la FNAPAEF</a:t>
            </a:r>
          </a:p>
        </p:txBody>
      </p:sp>
      <p:sp>
        <p:nvSpPr>
          <p:cNvPr id="9" name="ZoneTexte 8">
            <a:extLst>
              <a:ext uri="{FF2B5EF4-FFF2-40B4-BE49-F238E27FC236}">
                <a16:creationId xmlns:a16="http://schemas.microsoft.com/office/drawing/2014/main" id="{B0179DDC-57C9-8A0D-9EF9-67EF279B0360}"/>
              </a:ext>
            </a:extLst>
          </p:cNvPr>
          <p:cNvSpPr txBox="1"/>
          <p:nvPr/>
        </p:nvSpPr>
        <p:spPr>
          <a:xfrm>
            <a:off x="388870" y="1149373"/>
            <a:ext cx="11595984" cy="4575291"/>
          </a:xfrm>
          <a:prstGeom prst="rect">
            <a:avLst/>
          </a:prstGeom>
          <a:noFill/>
        </p:spPr>
        <p:txBody>
          <a:bodyPr wrap="square">
            <a:spAutoFit/>
          </a:bodyPr>
          <a:lstStyle/>
          <a:p>
            <a:pPr>
              <a:lnSpc>
                <a:spcPct val="106000"/>
              </a:lnSpc>
              <a:spcAft>
                <a:spcPts val="2400"/>
              </a:spcAft>
            </a:pPr>
            <a:r>
              <a:rPr lang="fr-FR" sz="2600" kern="100" dirty="0">
                <a:effectLst/>
                <a:ea typeface="Calibri" panose="020F0502020204030204" pitchFamily="34" charset="0"/>
                <a:cs typeface="Arial" panose="020B0604020202020204" pitchFamily="34" charset="0"/>
              </a:rPr>
              <a:t>Une société...</a:t>
            </a:r>
          </a:p>
          <a:p>
            <a:pPr>
              <a:lnSpc>
                <a:spcPct val="106000"/>
              </a:lnSpc>
              <a:spcAft>
                <a:spcPts val="2400"/>
              </a:spcAft>
            </a:pPr>
            <a:r>
              <a:rPr lang="fr-FR" sz="2600" kern="100" dirty="0">
                <a:ea typeface="Calibri" panose="020F0502020204030204" pitchFamily="34" charset="0"/>
                <a:cs typeface="Arial" panose="020B0604020202020204" pitchFamily="34" charset="0"/>
              </a:rPr>
              <a:t>	... qui garantit le respect de la dignité, des droits et des libertés des personnes 	âgées, où qu’elles vivent et quels que soient leur état de santé ou leurs 	fragilités,</a:t>
            </a:r>
          </a:p>
          <a:p>
            <a:pPr>
              <a:lnSpc>
                <a:spcPct val="106000"/>
              </a:lnSpc>
              <a:spcAft>
                <a:spcPts val="2400"/>
              </a:spcAft>
            </a:pPr>
            <a:r>
              <a:rPr lang="fr-FR" sz="2600" kern="100" dirty="0">
                <a:effectLst/>
                <a:ea typeface="Calibri" panose="020F0502020204030204" pitchFamily="34" charset="0"/>
                <a:cs typeface="Arial" panose="020B0604020202020204" pitchFamily="34" charset="0"/>
              </a:rPr>
              <a:t>		… qui favorise leur qualité de vie, leur autonomie et leur inclusion,</a:t>
            </a:r>
          </a:p>
          <a:p>
            <a:pPr>
              <a:lnSpc>
                <a:spcPct val="106000"/>
              </a:lnSpc>
              <a:spcAft>
                <a:spcPts val="2400"/>
              </a:spcAft>
            </a:pPr>
            <a:r>
              <a:rPr lang="fr-FR" sz="2600" kern="100" dirty="0">
                <a:ea typeface="Calibri" panose="020F0502020204030204" pitchFamily="34" charset="0"/>
                <a:cs typeface="Arial" panose="020B0604020202020204" pitchFamily="34" charset="0"/>
              </a:rPr>
              <a:t>			… et qui</a:t>
            </a:r>
            <a:r>
              <a:rPr lang="fr-FR" sz="2600" kern="100" dirty="0">
                <a:effectLst/>
                <a:ea typeface="Calibri" panose="020F0502020204030204" pitchFamily="34" charset="0"/>
                <a:cs typeface="Arial" panose="020B0604020202020204" pitchFamily="34" charset="0"/>
              </a:rPr>
              <a:t> accompagne leur vieillissement selon des principes 				d</a:t>
            </a:r>
            <a:r>
              <a:rPr lang="fr-FR" sz="2600" kern="100" dirty="0">
                <a:ea typeface="Calibri" panose="020F0502020204030204" pitchFamily="34" charset="0"/>
                <a:cs typeface="Arial" panose="020B0604020202020204" pitchFamily="34" charset="0"/>
              </a:rPr>
              <a:t>’humanité et de solidarité intergénérationnelle et citoyenne.</a:t>
            </a:r>
          </a:p>
          <a:p>
            <a:pPr marL="342900" lvl="0" indent="-342900">
              <a:lnSpc>
                <a:spcPct val="107000"/>
              </a:lnSpc>
              <a:spcAft>
                <a:spcPts val="800"/>
              </a:spcAft>
              <a:buFont typeface="Symbol" panose="05050102010706020507" pitchFamily="18" charset="2"/>
              <a:buChar char=""/>
            </a:pPr>
            <a:endParaRPr lang="fr-FR" kern="100" dirty="0">
              <a:effectLst/>
              <a:ea typeface="Calibri" panose="020F0502020204030204" pitchFamily="34" charset="0"/>
              <a:cs typeface="Arial" panose="020B0604020202020204" pitchFamily="34" charset="0"/>
            </a:endParaRPr>
          </a:p>
        </p:txBody>
      </p:sp>
      <p:sp>
        <p:nvSpPr>
          <p:cNvPr id="5" name="Espace réservé du pied de page 4">
            <a:extLst>
              <a:ext uri="{FF2B5EF4-FFF2-40B4-BE49-F238E27FC236}">
                <a16:creationId xmlns:a16="http://schemas.microsoft.com/office/drawing/2014/main" id="{0F7CAD64-E0EA-1537-451B-C13ABD205556}"/>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1677093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4</a:t>
            </a:fld>
            <a:endParaRPr lang="fr-FR" dirty="0"/>
          </a:p>
        </p:txBody>
      </p:sp>
      <p:sp>
        <p:nvSpPr>
          <p:cNvPr id="5" name="ZoneTexte 4">
            <a:extLst>
              <a:ext uri="{FF2B5EF4-FFF2-40B4-BE49-F238E27FC236}">
                <a16:creationId xmlns:a16="http://schemas.microsoft.com/office/drawing/2014/main" id="{D7BF6840-7FCC-F95D-B5EF-6A59F737D8E7}"/>
              </a:ext>
            </a:extLst>
          </p:cNvPr>
          <p:cNvSpPr txBox="1"/>
          <p:nvPr/>
        </p:nvSpPr>
        <p:spPr>
          <a:xfrm>
            <a:off x="388870" y="1916291"/>
            <a:ext cx="11113477" cy="2578847"/>
          </a:xfrm>
          <a:prstGeom prst="rect">
            <a:avLst/>
          </a:prstGeom>
          <a:noFill/>
        </p:spPr>
        <p:txBody>
          <a:bodyPr wrap="square">
            <a:spAutoFit/>
          </a:bodyPr>
          <a:lstStyle/>
          <a:p>
            <a:pPr marL="342900" lvl="0" indent="-342900">
              <a:lnSpc>
                <a:spcPct val="107000"/>
              </a:lnSpc>
              <a:spcAft>
                <a:spcPts val="2400"/>
              </a:spcAft>
              <a:buFont typeface="Symbol" panose="05050102010706020507" pitchFamily="18" charset="2"/>
              <a:buChar char=""/>
            </a:pPr>
            <a:r>
              <a:rPr lang="fr-FR" sz="2400" kern="100" dirty="0">
                <a:effectLst/>
                <a:ea typeface="Calibri" panose="020F0502020204030204" pitchFamily="34" charset="0"/>
                <a:cs typeface="Times New Roman" panose="02020603050405020304" pitchFamily="18" charset="0"/>
              </a:rPr>
              <a:t>L’analyse stratégique</a:t>
            </a:r>
          </a:p>
          <a:p>
            <a:pPr marL="342900" lvl="0" indent="-342900">
              <a:lnSpc>
                <a:spcPct val="107000"/>
              </a:lnSpc>
              <a:spcAft>
                <a:spcPts val="2400"/>
              </a:spcAft>
              <a:buFont typeface="Symbol" panose="05050102010706020507" pitchFamily="18" charset="2"/>
              <a:buChar char=""/>
            </a:pPr>
            <a:r>
              <a:rPr lang="fr-FR" sz="2400" kern="100" dirty="0">
                <a:effectLst/>
                <a:ea typeface="Calibri" panose="020F0502020204030204" pitchFamily="34" charset="0"/>
                <a:cs typeface="Times New Roman" panose="02020603050405020304" pitchFamily="18" charset="0"/>
              </a:rPr>
              <a:t>Les chantiers prioritaires pour 2024-2026</a:t>
            </a:r>
          </a:p>
          <a:p>
            <a:pPr marL="342900" lvl="0" indent="-342900">
              <a:lnSpc>
                <a:spcPct val="107000"/>
              </a:lnSpc>
              <a:spcAft>
                <a:spcPts val="2400"/>
              </a:spcAft>
              <a:buFont typeface="Symbol" panose="05050102010706020507" pitchFamily="18" charset="2"/>
              <a:buChar char=""/>
            </a:pPr>
            <a:r>
              <a:rPr lang="fr-FR" sz="2400" kern="100" dirty="0">
                <a:ea typeface="Calibri" panose="020F0502020204030204" pitchFamily="34" charset="0"/>
                <a:cs typeface="Times New Roman" panose="02020603050405020304" pitchFamily="18" charset="0"/>
              </a:rPr>
              <a:t>La suite du travail collectif</a:t>
            </a:r>
          </a:p>
          <a:p>
            <a:pPr lvl="0">
              <a:lnSpc>
                <a:spcPct val="107000"/>
              </a:lnSpc>
              <a:spcAft>
                <a:spcPts val="800"/>
              </a:spcAft>
            </a:pPr>
            <a:endParaRPr lang="fr-FR" sz="2400" kern="100" dirty="0">
              <a:effectLst/>
              <a:ea typeface="Calibri" panose="020F0502020204030204" pitchFamily="34" charset="0"/>
              <a:cs typeface="Times New Roman" panose="02020603050405020304" pitchFamily="18" charset="0"/>
            </a:endParaRP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1077218"/>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Sommaire</a:t>
            </a:r>
          </a:p>
          <a:p>
            <a:endParaRPr lang="fr-FR" sz="3200" dirty="0">
              <a:solidFill>
                <a:schemeClr val="tx2"/>
              </a:solidFill>
              <a:effectLst>
                <a:outerShdw blurRad="38100" dist="38100" dir="2700000" algn="tl">
                  <a:srgbClr val="000000">
                    <a:alpha val="43137"/>
                  </a:srgbClr>
                </a:outerShdw>
              </a:effectLst>
            </a:endParaRPr>
          </a:p>
        </p:txBody>
      </p:sp>
      <p:sp>
        <p:nvSpPr>
          <p:cNvPr id="7" name="ZoneTexte 6">
            <a:extLst>
              <a:ext uri="{FF2B5EF4-FFF2-40B4-BE49-F238E27FC236}">
                <a16:creationId xmlns:a16="http://schemas.microsoft.com/office/drawing/2014/main" id="{DC3801B6-705E-B478-3FB6-FE443DF011E8}"/>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Sommaire</a:t>
            </a:r>
          </a:p>
        </p:txBody>
      </p:sp>
      <p:sp>
        <p:nvSpPr>
          <p:cNvPr id="8" name="Espace réservé du pied de page 7">
            <a:extLst>
              <a:ext uri="{FF2B5EF4-FFF2-40B4-BE49-F238E27FC236}">
                <a16:creationId xmlns:a16="http://schemas.microsoft.com/office/drawing/2014/main" id="{604165BB-2AFD-EF32-507B-351B02284E27}"/>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133160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5</a:t>
            </a:fld>
            <a:endParaRPr lang="fr-FR" dirty="0"/>
          </a:p>
        </p:txBody>
      </p:sp>
      <p:sp>
        <p:nvSpPr>
          <p:cNvPr id="5" name="ZoneTexte 4">
            <a:extLst>
              <a:ext uri="{FF2B5EF4-FFF2-40B4-BE49-F238E27FC236}">
                <a16:creationId xmlns:a16="http://schemas.microsoft.com/office/drawing/2014/main" id="{D7BF6840-7FCC-F95D-B5EF-6A59F737D8E7}"/>
              </a:ext>
            </a:extLst>
          </p:cNvPr>
          <p:cNvSpPr txBox="1"/>
          <p:nvPr/>
        </p:nvSpPr>
        <p:spPr>
          <a:xfrm>
            <a:off x="388870" y="1210333"/>
            <a:ext cx="11113477" cy="5007012"/>
          </a:xfrm>
          <a:prstGeom prst="rect">
            <a:avLst/>
          </a:prstGeom>
          <a:noFill/>
        </p:spPr>
        <p:txBody>
          <a:bodyPr wrap="square">
            <a:spAutoFit/>
          </a:bodyPr>
          <a:lstStyle/>
          <a:p>
            <a:pPr marL="285750" indent="-285750">
              <a:lnSpc>
                <a:spcPct val="106000"/>
              </a:lnSpc>
              <a:spcAft>
                <a:spcPts val="1200"/>
              </a:spcAft>
              <a:buFont typeface="Arial" panose="020B0604020202020204" pitchFamily="34" charset="0"/>
              <a:buChar char="•"/>
            </a:pPr>
            <a:r>
              <a:rPr lang="fr-FR" sz="1800" kern="100" dirty="0">
                <a:effectLst/>
                <a:ea typeface="Calibri" panose="020F0502020204030204" pitchFamily="34" charset="0"/>
                <a:cs typeface="Times New Roman" panose="02020603050405020304" pitchFamily="18" charset="0"/>
              </a:rPr>
              <a:t>Des échanges au sein du CA (6 CA en 2023)</a:t>
            </a:r>
          </a:p>
          <a:p>
            <a:pPr marL="285750" indent="-285750">
              <a:lnSpc>
                <a:spcPct val="106000"/>
              </a:lnSpc>
              <a:spcAft>
                <a:spcPts val="800"/>
              </a:spcAft>
              <a:buFont typeface="Arial" panose="020B0604020202020204" pitchFamily="34" charset="0"/>
              <a:buChar char="•"/>
            </a:pPr>
            <a:r>
              <a:rPr lang="fr-FR" sz="1800" kern="100" dirty="0">
                <a:effectLst/>
                <a:ea typeface="Calibri" panose="020F0502020204030204" pitchFamily="34" charset="0"/>
                <a:cs typeface="Times New Roman" panose="02020603050405020304" pitchFamily="18" charset="0"/>
              </a:rPr>
              <a:t>Des entretiens individuels en janvier 2024 avec les membres du CA sur :</a:t>
            </a:r>
          </a:p>
          <a:p>
            <a:pPr marL="742950" lvl="1" indent="-285750">
              <a:lnSpc>
                <a:spcPct val="106000"/>
              </a:lnSpc>
              <a:spcAft>
                <a:spcPts val="800"/>
              </a:spcAft>
              <a:buFont typeface="Arial" panose="020B0604020202020204" pitchFamily="34" charset="0"/>
              <a:buChar char="•"/>
            </a:pPr>
            <a:r>
              <a:rPr lang="fr-FR" sz="1400" kern="100" dirty="0">
                <a:ea typeface="Calibri" panose="020F0502020204030204" pitchFamily="34" charset="0"/>
                <a:cs typeface="Times New Roman" panose="02020603050405020304" pitchFamily="18" charset="0"/>
              </a:rPr>
              <a:t>Les points forts de la FNAPAEF</a:t>
            </a:r>
          </a:p>
          <a:p>
            <a:pPr marL="742950" lvl="1" indent="-285750">
              <a:lnSpc>
                <a:spcPct val="106000"/>
              </a:lnSpc>
              <a:spcAft>
                <a:spcPts val="800"/>
              </a:spcAft>
              <a:buFont typeface="Arial" panose="020B0604020202020204" pitchFamily="34" charset="0"/>
              <a:buChar char="•"/>
            </a:pPr>
            <a:r>
              <a:rPr lang="fr-FR" sz="1400" kern="100" dirty="0">
                <a:effectLst/>
                <a:ea typeface="Calibri" panose="020F0502020204030204" pitchFamily="34" charset="0"/>
                <a:cs typeface="Times New Roman" panose="02020603050405020304" pitchFamily="18" charset="0"/>
              </a:rPr>
              <a:t>Les actions et les réussites sur le terrain (associations locales et délégués)</a:t>
            </a:r>
          </a:p>
          <a:p>
            <a:pPr marL="742950" lvl="1" indent="-285750">
              <a:lnSpc>
                <a:spcPct val="106000"/>
              </a:lnSpc>
              <a:spcAft>
                <a:spcPts val="1200"/>
              </a:spcAft>
              <a:buFont typeface="Arial" panose="020B0604020202020204" pitchFamily="34" charset="0"/>
              <a:buChar char="•"/>
            </a:pPr>
            <a:r>
              <a:rPr lang="fr-FR" sz="1400" kern="100" dirty="0">
                <a:ea typeface="Calibri" panose="020F0502020204030204" pitchFamily="34" charset="0"/>
                <a:cs typeface="Times New Roman" panose="02020603050405020304" pitchFamily="18" charset="0"/>
              </a:rPr>
              <a:t>Les difficultés ressenties et les propositions pour y répondre : suggestions pour l’avenir</a:t>
            </a:r>
            <a:endParaRPr lang="fr-FR" sz="1400" kern="100" dirty="0">
              <a:effectLst/>
              <a:ea typeface="Calibri" panose="020F0502020204030204" pitchFamily="34" charset="0"/>
              <a:cs typeface="Times New Roman" panose="02020603050405020304" pitchFamily="18" charset="0"/>
            </a:endParaRPr>
          </a:p>
          <a:p>
            <a:pPr marL="285750" indent="-285750">
              <a:lnSpc>
                <a:spcPct val="106000"/>
              </a:lnSpc>
              <a:spcAft>
                <a:spcPts val="800"/>
              </a:spcAft>
              <a:buFont typeface="Arial" panose="020B0604020202020204" pitchFamily="34" charset="0"/>
              <a:buChar char="•"/>
            </a:pPr>
            <a:r>
              <a:rPr lang="fr-FR" kern="100" dirty="0">
                <a:ea typeface="Calibri" panose="020F0502020204030204" pitchFamily="34" charset="0"/>
                <a:cs typeface="Times New Roman" panose="02020603050405020304" pitchFamily="18" charset="0"/>
              </a:rPr>
              <a:t>Un séminaire du CA d’une journée le 21 janvier 2024 pour :</a:t>
            </a:r>
          </a:p>
          <a:p>
            <a:pPr marL="742950" lvl="1" indent="-285750">
              <a:lnSpc>
                <a:spcPct val="106000"/>
              </a:lnSpc>
              <a:spcAft>
                <a:spcPts val="800"/>
              </a:spcAft>
              <a:buFont typeface="Arial" panose="020B0604020202020204" pitchFamily="34" charset="0"/>
              <a:buChar char="•"/>
            </a:pPr>
            <a:r>
              <a:rPr lang="fr-FR" sz="1400" kern="100" dirty="0">
                <a:ea typeface="Calibri" panose="020F0502020204030204" pitchFamily="34" charset="0"/>
                <a:cs typeface="Times New Roman" panose="02020603050405020304" pitchFamily="18" charset="0"/>
              </a:rPr>
              <a:t>Partager la synthèse des entretiens individuels et la synthèse des axes de travail identifiés</a:t>
            </a:r>
          </a:p>
          <a:p>
            <a:pPr marL="742950" lvl="1" indent="-285750">
              <a:lnSpc>
                <a:spcPct val="106000"/>
              </a:lnSpc>
              <a:spcAft>
                <a:spcPts val="1200"/>
              </a:spcAft>
              <a:buFont typeface="Arial" panose="020B0604020202020204" pitchFamily="34" charset="0"/>
              <a:buChar char="•"/>
            </a:pPr>
            <a:r>
              <a:rPr lang="fr-FR" sz="1400" kern="100" dirty="0">
                <a:ea typeface="Calibri" panose="020F0502020204030204" pitchFamily="34" charset="0"/>
                <a:cs typeface="Times New Roman" panose="02020603050405020304" pitchFamily="18" charset="0"/>
              </a:rPr>
              <a:t>Engager le travail collectif sur les axes identifiés</a:t>
            </a:r>
          </a:p>
          <a:p>
            <a:pPr marL="285750" indent="-285750">
              <a:lnSpc>
                <a:spcPct val="106000"/>
              </a:lnSpc>
              <a:spcAft>
                <a:spcPts val="1200"/>
              </a:spcAft>
              <a:buFont typeface="Arial" panose="020B0604020202020204" pitchFamily="34" charset="0"/>
              <a:buChar char="•"/>
            </a:pPr>
            <a:r>
              <a:rPr lang="fr-FR" kern="100" dirty="0">
                <a:ea typeface="Calibri" panose="020F0502020204030204" pitchFamily="34" charset="0"/>
                <a:cs typeface="Times New Roman" panose="02020603050405020304" pitchFamily="18" charset="0"/>
              </a:rPr>
              <a:t>Un travail au sein du Bureau pour formaliser une première version du projet stratégique de la FNAPAEF pour la période 2024-2026</a:t>
            </a:r>
          </a:p>
          <a:p>
            <a:pPr marL="285750" indent="-285750">
              <a:lnSpc>
                <a:spcPct val="106000"/>
              </a:lnSpc>
              <a:spcAft>
                <a:spcPts val="1200"/>
              </a:spcAft>
              <a:buFont typeface="Arial" panose="020B0604020202020204" pitchFamily="34" charset="0"/>
              <a:buChar char="•"/>
            </a:pPr>
            <a:r>
              <a:rPr lang="fr-FR" kern="100" dirty="0">
                <a:ea typeface="Calibri" panose="020F0502020204030204" pitchFamily="34" charset="0"/>
                <a:cs typeface="Times New Roman" panose="02020603050405020304" pitchFamily="18" charset="0"/>
              </a:rPr>
              <a:t>Des échanges au sein du CA, le 23 avril et le 17 mai 2024, pour finaliser le projet stratégique</a:t>
            </a:r>
          </a:p>
          <a:p>
            <a:pPr marL="285750" indent="-285750">
              <a:lnSpc>
                <a:spcPct val="106000"/>
              </a:lnSpc>
              <a:spcAft>
                <a:spcPts val="1200"/>
              </a:spcAft>
              <a:buFont typeface="Arial" panose="020B0604020202020204" pitchFamily="34" charset="0"/>
              <a:buChar char="•"/>
            </a:pPr>
            <a:r>
              <a:rPr lang="fr-FR" kern="100" dirty="0">
                <a:ea typeface="Calibri" panose="020F0502020204030204" pitchFamily="34" charset="0"/>
                <a:cs typeface="Times New Roman" panose="02020603050405020304" pitchFamily="18" charset="0"/>
              </a:rPr>
              <a:t>Présentation résumée du projet stratégique en AG du 25 mai 2024, pour approbation</a:t>
            </a:r>
          </a:p>
          <a:p>
            <a:pPr marL="285750" indent="-285750">
              <a:lnSpc>
                <a:spcPct val="106000"/>
              </a:lnSpc>
              <a:spcAft>
                <a:spcPts val="1200"/>
              </a:spcAft>
              <a:buFont typeface="Arial" panose="020B0604020202020204" pitchFamily="34" charset="0"/>
              <a:buChar char="•"/>
            </a:pPr>
            <a:r>
              <a:rPr lang="fr-FR" kern="100" dirty="0">
                <a:ea typeface="Calibri" panose="020F0502020204030204" pitchFamily="34" charset="0"/>
                <a:cs typeface="Times New Roman" panose="02020603050405020304" pitchFamily="18" charset="0"/>
              </a:rPr>
              <a:t>Travail avec les adhérents, le 8 juin 2024, pour organiser la mise en œuvre des chantiers prioritaires </a:t>
            </a:r>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1077218"/>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Méthode</a:t>
            </a:r>
          </a:p>
          <a:p>
            <a:endParaRPr lang="fr-FR" sz="3200" dirty="0">
              <a:solidFill>
                <a:schemeClr val="tx2"/>
              </a:solidFill>
              <a:effectLst>
                <a:outerShdw blurRad="38100" dist="38100" dir="2700000" algn="tl">
                  <a:srgbClr val="000000">
                    <a:alpha val="43137"/>
                  </a:srgbClr>
                </a:outerShdw>
              </a:effectLst>
            </a:endParaRPr>
          </a:p>
        </p:txBody>
      </p:sp>
      <p:sp>
        <p:nvSpPr>
          <p:cNvPr id="7" name="ZoneTexte 6">
            <a:extLst>
              <a:ext uri="{FF2B5EF4-FFF2-40B4-BE49-F238E27FC236}">
                <a16:creationId xmlns:a16="http://schemas.microsoft.com/office/drawing/2014/main" id="{DC3801B6-705E-B478-3FB6-FE443DF011E8}"/>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8" name="Espace réservé du pied de page 7">
            <a:extLst>
              <a:ext uri="{FF2B5EF4-FFF2-40B4-BE49-F238E27FC236}">
                <a16:creationId xmlns:a16="http://schemas.microsoft.com/office/drawing/2014/main" id="{7268C4AE-EAFC-B005-A5CF-676B457A9E2A}"/>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237756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05CB3F2-C48F-76DF-99AD-08838E134405}"/>
              </a:ext>
            </a:extLst>
          </p:cNvPr>
          <p:cNvSpPr/>
          <p:nvPr/>
        </p:nvSpPr>
        <p:spPr>
          <a:xfrm>
            <a:off x="410949" y="1246430"/>
            <a:ext cx="11370102" cy="3512392"/>
          </a:xfrm>
          <a:prstGeom prst="rect">
            <a:avLst/>
          </a:prstGeom>
          <a:solidFill>
            <a:srgbClr val="99FF66">
              <a:alpha val="8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Rectangle 17">
            <a:extLst>
              <a:ext uri="{FF2B5EF4-FFF2-40B4-BE49-F238E27FC236}">
                <a16:creationId xmlns:a16="http://schemas.microsoft.com/office/drawing/2014/main" id="{1E06C5EF-277D-EEBD-877F-DC42AA401FEA}"/>
              </a:ext>
            </a:extLst>
          </p:cNvPr>
          <p:cNvSpPr/>
          <p:nvPr/>
        </p:nvSpPr>
        <p:spPr>
          <a:xfrm>
            <a:off x="410949" y="4758823"/>
            <a:ext cx="11370102" cy="1525256"/>
          </a:xfrm>
          <a:prstGeom prst="rect">
            <a:avLst/>
          </a:prstGeom>
          <a:solidFill>
            <a:srgbClr val="CC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space réservé du numéro de diapositive 6">
            <a:extLst>
              <a:ext uri="{FF2B5EF4-FFF2-40B4-BE49-F238E27FC236}">
                <a16:creationId xmlns:a16="http://schemas.microsoft.com/office/drawing/2014/main" id="{242820B9-E801-5301-0A74-8AEAB8CC3401}"/>
              </a:ext>
            </a:extLst>
          </p:cNvPr>
          <p:cNvSpPr>
            <a:spLocks noGrp="1"/>
          </p:cNvSpPr>
          <p:nvPr>
            <p:ph type="sldNum" sz="quarter" idx="12"/>
          </p:nvPr>
        </p:nvSpPr>
        <p:spPr>
          <a:xfrm>
            <a:off x="8610600" y="5982734"/>
            <a:ext cx="2743200" cy="365125"/>
          </a:xfrm>
        </p:spPr>
        <p:txBody>
          <a:bodyPr/>
          <a:lstStyle/>
          <a:p>
            <a:fld id="{6E833372-7D62-40C9-BF68-20E9FEC70D5A}" type="slidenum">
              <a:rPr lang="fr-FR" smtClean="0"/>
              <a:t>6</a:t>
            </a:fld>
            <a:endParaRPr lang="fr-FR" dirty="0"/>
          </a:p>
        </p:txBody>
      </p:sp>
      <p:sp>
        <p:nvSpPr>
          <p:cNvPr id="5" name="ZoneTexte 4">
            <a:extLst>
              <a:ext uri="{FF2B5EF4-FFF2-40B4-BE49-F238E27FC236}">
                <a16:creationId xmlns:a16="http://schemas.microsoft.com/office/drawing/2014/main" id="{E3B9E94C-9BA6-F42B-0022-10885501C02E}"/>
              </a:ext>
            </a:extLst>
          </p:cNvPr>
          <p:cNvSpPr txBox="1"/>
          <p:nvPr/>
        </p:nvSpPr>
        <p:spPr>
          <a:xfrm>
            <a:off x="0" y="271577"/>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Synthèse des axes de travail identifiés</a:t>
            </a:r>
            <a:endParaRPr lang="fr-FR" sz="3200" dirty="0">
              <a:solidFill>
                <a:srgbClr val="0099FF"/>
              </a:solidFill>
              <a:effectLst>
                <a:outerShdw blurRad="38100" dist="38100" dir="2700000" algn="tl">
                  <a:srgbClr val="000000">
                    <a:alpha val="43137"/>
                  </a:srgbClr>
                </a:outerShdw>
              </a:effectLst>
            </a:endParaRPr>
          </a:p>
        </p:txBody>
      </p:sp>
      <p:sp>
        <p:nvSpPr>
          <p:cNvPr id="6" name="Ellipse 5">
            <a:extLst>
              <a:ext uri="{FF2B5EF4-FFF2-40B4-BE49-F238E27FC236}">
                <a16:creationId xmlns:a16="http://schemas.microsoft.com/office/drawing/2014/main" id="{8B181116-7EC5-B57B-C585-DCB4CAA8CEB1}"/>
              </a:ext>
            </a:extLst>
          </p:cNvPr>
          <p:cNvSpPr/>
          <p:nvPr/>
        </p:nvSpPr>
        <p:spPr>
          <a:xfrm>
            <a:off x="5333951" y="5065399"/>
            <a:ext cx="2626857" cy="912104"/>
          </a:xfrm>
          <a:prstGeom prst="ellipse">
            <a:avLst/>
          </a:prstGeom>
          <a:solidFill>
            <a:srgbClr val="FFFF00"/>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Compétence et crédibilité</a:t>
            </a:r>
          </a:p>
        </p:txBody>
      </p:sp>
      <p:sp>
        <p:nvSpPr>
          <p:cNvPr id="8" name="Ellipse 7">
            <a:extLst>
              <a:ext uri="{FF2B5EF4-FFF2-40B4-BE49-F238E27FC236}">
                <a16:creationId xmlns:a16="http://schemas.microsoft.com/office/drawing/2014/main" id="{40C82CD0-7BFF-3787-4F02-5DEFE587BD75}"/>
              </a:ext>
            </a:extLst>
          </p:cNvPr>
          <p:cNvSpPr/>
          <p:nvPr/>
        </p:nvSpPr>
        <p:spPr>
          <a:xfrm>
            <a:off x="8846081" y="5065399"/>
            <a:ext cx="2626857" cy="912104"/>
          </a:xfrm>
          <a:prstGeom prst="ellipse">
            <a:avLst/>
          </a:prstGeom>
          <a:solidFill>
            <a:srgbClr val="FFFF00"/>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solidFill>
                  <a:schemeClr val="tx1"/>
                </a:solidFill>
                <a:effectLst/>
                <a:latin typeface="Calibri" panose="020F0502020204030204" pitchFamily="34" charset="0"/>
                <a:ea typeface="Calibri" panose="020F0502020204030204" pitchFamily="34" charset="0"/>
              </a:rPr>
              <a:t>Engagement, courage et indépendance</a:t>
            </a:r>
            <a:endParaRPr lang="fr-FR" sz="1600" dirty="0">
              <a:solidFill>
                <a:schemeClr val="tx2"/>
              </a:solidFill>
            </a:endParaRPr>
          </a:p>
        </p:txBody>
      </p:sp>
      <p:sp>
        <p:nvSpPr>
          <p:cNvPr id="9" name="Ellipse 8">
            <a:extLst>
              <a:ext uri="{FF2B5EF4-FFF2-40B4-BE49-F238E27FC236}">
                <a16:creationId xmlns:a16="http://schemas.microsoft.com/office/drawing/2014/main" id="{F611E457-A9A7-1742-DAAB-0138BE10D203}"/>
              </a:ext>
            </a:extLst>
          </p:cNvPr>
          <p:cNvSpPr/>
          <p:nvPr/>
        </p:nvSpPr>
        <p:spPr>
          <a:xfrm>
            <a:off x="2542767" y="5065399"/>
            <a:ext cx="2626857" cy="912104"/>
          </a:xfrm>
          <a:prstGeom prst="ellipse">
            <a:avLst/>
          </a:prstGeom>
          <a:solidFill>
            <a:srgbClr val="FFFF00"/>
          </a:solidFill>
          <a:ln w="28575">
            <a:no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solidFill>
                  <a:schemeClr val="tx1"/>
                </a:solidFill>
                <a:effectLst/>
                <a:latin typeface="Calibri" panose="020F0502020204030204" pitchFamily="34" charset="0"/>
                <a:ea typeface="Calibri" panose="020F0502020204030204" pitchFamily="34" charset="0"/>
              </a:rPr>
              <a:t>Singularité</a:t>
            </a:r>
            <a:endParaRPr lang="fr-FR" sz="1600" b="1" dirty="0">
              <a:solidFill>
                <a:schemeClr val="tx2"/>
              </a:solidFill>
            </a:endParaRPr>
          </a:p>
        </p:txBody>
      </p:sp>
      <p:sp>
        <p:nvSpPr>
          <p:cNvPr id="10" name="Ellipse 9">
            <a:extLst>
              <a:ext uri="{FF2B5EF4-FFF2-40B4-BE49-F238E27FC236}">
                <a16:creationId xmlns:a16="http://schemas.microsoft.com/office/drawing/2014/main" id="{61EED6F5-4122-05BE-4F66-58C0F5F9C957}"/>
              </a:ext>
            </a:extLst>
          </p:cNvPr>
          <p:cNvSpPr/>
          <p:nvPr/>
        </p:nvSpPr>
        <p:spPr>
          <a:xfrm>
            <a:off x="7180254" y="4304965"/>
            <a:ext cx="2626857" cy="912104"/>
          </a:xfrm>
          <a:prstGeom prst="ellipse">
            <a:avLst/>
          </a:prstGeom>
          <a:gradFill>
            <a:gsLst>
              <a:gs pos="0">
                <a:srgbClr val="FF99FF"/>
              </a:gs>
              <a:gs pos="50000">
                <a:srgbClr val="FF99FF"/>
              </a:gs>
              <a:gs pos="56000">
                <a:srgbClr val="FFFF00"/>
              </a:gs>
              <a:gs pos="100000">
                <a:srgbClr val="FFFF00"/>
              </a:gs>
            </a:gsLst>
            <a:lin ang="5400000" scaled="1"/>
          </a:gradFill>
          <a:ln w="28575">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600" b="1" dirty="0">
                <a:solidFill>
                  <a:schemeClr val="tx1"/>
                </a:solidFill>
                <a:effectLst/>
                <a:latin typeface="Calibri" panose="020F0502020204030204" pitchFamily="34" charset="0"/>
                <a:ea typeface="Calibri" panose="020F0502020204030204" pitchFamily="34" charset="0"/>
              </a:rPr>
              <a:t>Site internet et supports à la communication</a:t>
            </a:r>
            <a:endParaRPr lang="fr-FR" sz="1600" b="1" dirty="0">
              <a:solidFill>
                <a:schemeClr val="tx1"/>
              </a:solidFill>
            </a:endParaRPr>
          </a:p>
        </p:txBody>
      </p:sp>
      <p:sp>
        <p:nvSpPr>
          <p:cNvPr id="11" name="Ellipse 10">
            <a:extLst>
              <a:ext uri="{FF2B5EF4-FFF2-40B4-BE49-F238E27FC236}">
                <a16:creationId xmlns:a16="http://schemas.microsoft.com/office/drawing/2014/main" id="{94276A7E-4836-3DD0-15B3-C88463D49DCC}"/>
              </a:ext>
            </a:extLst>
          </p:cNvPr>
          <p:cNvSpPr/>
          <p:nvPr/>
        </p:nvSpPr>
        <p:spPr>
          <a:xfrm>
            <a:off x="5542361" y="2666434"/>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lang="fr-FR" sz="1600" b="1" dirty="0">
                <a:solidFill>
                  <a:schemeClr val="tx1"/>
                </a:solidFill>
              </a:rPr>
              <a:t>Recrutement et intégration de nouveaux bénévoles</a:t>
            </a:r>
          </a:p>
        </p:txBody>
      </p:sp>
      <p:sp>
        <p:nvSpPr>
          <p:cNvPr id="14" name="Ellipse 13">
            <a:extLst>
              <a:ext uri="{FF2B5EF4-FFF2-40B4-BE49-F238E27FC236}">
                <a16:creationId xmlns:a16="http://schemas.microsoft.com/office/drawing/2014/main" id="{FC2D34BC-01DF-9C9C-2175-792F732C2E19}"/>
              </a:ext>
            </a:extLst>
          </p:cNvPr>
          <p:cNvSpPr/>
          <p:nvPr/>
        </p:nvSpPr>
        <p:spPr>
          <a:xfrm>
            <a:off x="3139386" y="1827888"/>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Missions et objectifs</a:t>
            </a:r>
          </a:p>
        </p:txBody>
      </p:sp>
      <p:sp>
        <p:nvSpPr>
          <p:cNvPr id="15" name="Ellipse 14">
            <a:extLst>
              <a:ext uri="{FF2B5EF4-FFF2-40B4-BE49-F238E27FC236}">
                <a16:creationId xmlns:a16="http://schemas.microsoft.com/office/drawing/2014/main" id="{2AE3BF1A-47EA-BE69-5FCB-45D322E45F42}"/>
              </a:ext>
            </a:extLst>
          </p:cNvPr>
          <p:cNvSpPr/>
          <p:nvPr/>
        </p:nvSpPr>
        <p:spPr>
          <a:xfrm>
            <a:off x="2407896" y="2894485"/>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Organisation et fonctionnement</a:t>
            </a:r>
          </a:p>
        </p:txBody>
      </p:sp>
      <p:sp>
        <p:nvSpPr>
          <p:cNvPr id="16" name="Ellipse 15">
            <a:extLst>
              <a:ext uri="{FF2B5EF4-FFF2-40B4-BE49-F238E27FC236}">
                <a16:creationId xmlns:a16="http://schemas.microsoft.com/office/drawing/2014/main" id="{3D1C08CD-0AC1-F84B-B119-EE13CEB03F12}"/>
              </a:ext>
            </a:extLst>
          </p:cNvPr>
          <p:cNvSpPr/>
          <p:nvPr/>
        </p:nvSpPr>
        <p:spPr>
          <a:xfrm>
            <a:off x="5866825" y="1458790"/>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Priorisation et rentabilisation des actions</a:t>
            </a:r>
          </a:p>
        </p:txBody>
      </p:sp>
      <p:sp>
        <p:nvSpPr>
          <p:cNvPr id="17" name="Ellipse 16">
            <a:extLst>
              <a:ext uri="{FF2B5EF4-FFF2-40B4-BE49-F238E27FC236}">
                <a16:creationId xmlns:a16="http://schemas.microsoft.com/office/drawing/2014/main" id="{AC511821-C8C5-7D89-2576-6EFE20678B94}"/>
              </a:ext>
            </a:extLst>
          </p:cNvPr>
          <p:cNvSpPr/>
          <p:nvPr/>
        </p:nvSpPr>
        <p:spPr>
          <a:xfrm>
            <a:off x="4389070" y="3670507"/>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Partenariats, alliances et réseaux</a:t>
            </a:r>
          </a:p>
        </p:txBody>
      </p:sp>
      <p:sp>
        <p:nvSpPr>
          <p:cNvPr id="20" name="Ellipse 19">
            <a:extLst>
              <a:ext uri="{FF2B5EF4-FFF2-40B4-BE49-F238E27FC236}">
                <a16:creationId xmlns:a16="http://schemas.microsoft.com/office/drawing/2014/main" id="{E978B371-B989-DC46-B655-03315CB8549D}"/>
              </a:ext>
            </a:extLst>
          </p:cNvPr>
          <p:cNvSpPr/>
          <p:nvPr/>
        </p:nvSpPr>
        <p:spPr>
          <a:xfrm>
            <a:off x="8250307" y="3170963"/>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Financement et subventions</a:t>
            </a:r>
          </a:p>
        </p:txBody>
      </p:sp>
      <p:sp>
        <p:nvSpPr>
          <p:cNvPr id="21" name="Ellipse 20">
            <a:extLst>
              <a:ext uri="{FF2B5EF4-FFF2-40B4-BE49-F238E27FC236}">
                <a16:creationId xmlns:a16="http://schemas.microsoft.com/office/drawing/2014/main" id="{373C455C-4476-DF81-DADD-4B7E2B4B839B}"/>
              </a:ext>
            </a:extLst>
          </p:cNvPr>
          <p:cNvSpPr/>
          <p:nvPr/>
        </p:nvSpPr>
        <p:spPr>
          <a:xfrm>
            <a:off x="8493682" y="1969773"/>
            <a:ext cx="2626857" cy="912104"/>
          </a:xfrm>
          <a:prstGeom prst="ellipse">
            <a:avLst/>
          </a:prstGeom>
          <a:solidFill>
            <a:srgbClr val="FF9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600" b="1" dirty="0">
                <a:solidFill>
                  <a:schemeClr val="tx1"/>
                </a:solidFill>
              </a:rPr>
              <a:t>Motivation des troupes</a:t>
            </a:r>
          </a:p>
        </p:txBody>
      </p:sp>
      <p:sp>
        <p:nvSpPr>
          <p:cNvPr id="2" name="ZoneTexte 1">
            <a:extLst>
              <a:ext uri="{FF2B5EF4-FFF2-40B4-BE49-F238E27FC236}">
                <a16:creationId xmlns:a16="http://schemas.microsoft.com/office/drawing/2014/main" id="{A25A31F0-7B5B-60EA-DC37-F24C68D73B2E}"/>
              </a:ext>
            </a:extLst>
          </p:cNvPr>
          <p:cNvSpPr txBox="1"/>
          <p:nvPr/>
        </p:nvSpPr>
        <p:spPr>
          <a:xfrm>
            <a:off x="438817" y="5105953"/>
            <a:ext cx="1799365" cy="830997"/>
          </a:xfrm>
          <a:prstGeom prst="rect">
            <a:avLst/>
          </a:prstGeom>
          <a:noFill/>
        </p:spPr>
        <p:txBody>
          <a:bodyPr wrap="square" rtlCol="0">
            <a:spAutoFit/>
          </a:bodyPr>
          <a:lstStyle/>
          <a:p>
            <a:pPr algn="ctr"/>
            <a:r>
              <a:rPr lang="fr-FR" sz="2400" b="1" dirty="0"/>
              <a:t>Un socle de points forts</a:t>
            </a:r>
          </a:p>
        </p:txBody>
      </p:sp>
      <p:sp>
        <p:nvSpPr>
          <p:cNvPr id="22" name="ZoneTexte 21">
            <a:extLst>
              <a:ext uri="{FF2B5EF4-FFF2-40B4-BE49-F238E27FC236}">
                <a16:creationId xmlns:a16="http://schemas.microsoft.com/office/drawing/2014/main" id="{051C1A0F-E759-D85B-D139-1238E56C4261}"/>
              </a:ext>
            </a:extLst>
          </p:cNvPr>
          <p:cNvSpPr txBox="1"/>
          <p:nvPr/>
        </p:nvSpPr>
        <p:spPr>
          <a:xfrm>
            <a:off x="438817" y="2448888"/>
            <a:ext cx="1799365" cy="830997"/>
          </a:xfrm>
          <a:prstGeom prst="rect">
            <a:avLst/>
          </a:prstGeom>
          <a:noFill/>
        </p:spPr>
        <p:txBody>
          <a:bodyPr wrap="square" rtlCol="0">
            <a:spAutoFit/>
          </a:bodyPr>
          <a:lstStyle/>
          <a:p>
            <a:pPr algn="ctr"/>
            <a:r>
              <a:rPr lang="fr-FR" sz="2400" b="1" dirty="0"/>
              <a:t>Des axes</a:t>
            </a:r>
          </a:p>
          <a:p>
            <a:pPr algn="ctr"/>
            <a:r>
              <a:rPr lang="fr-FR" sz="2400" b="1" dirty="0"/>
              <a:t>de travail</a:t>
            </a:r>
          </a:p>
        </p:txBody>
      </p:sp>
      <p:sp>
        <p:nvSpPr>
          <p:cNvPr id="3" name="ZoneTexte 2">
            <a:extLst>
              <a:ext uri="{FF2B5EF4-FFF2-40B4-BE49-F238E27FC236}">
                <a16:creationId xmlns:a16="http://schemas.microsoft.com/office/drawing/2014/main" id="{9976988A-7D2F-A766-A410-E55BFAC6FD15}"/>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13" name="Espace réservé du pied de page 12">
            <a:extLst>
              <a:ext uri="{FF2B5EF4-FFF2-40B4-BE49-F238E27FC236}">
                <a16:creationId xmlns:a16="http://schemas.microsoft.com/office/drawing/2014/main" id="{6488EADD-7762-69F4-FFFF-BD51C133DAF8}"/>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3509108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B0179DDC-57C9-8A0D-9EF9-67EF279B0360}"/>
              </a:ext>
            </a:extLst>
          </p:cNvPr>
          <p:cNvSpPr txBox="1"/>
          <p:nvPr/>
        </p:nvSpPr>
        <p:spPr>
          <a:xfrm>
            <a:off x="388870" y="1149373"/>
            <a:ext cx="11595984" cy="5496441"/>
          </a:xfrm>
          <a:prstGeom prst="rect">
            <a:avLst/>
          </a:prstGeom>
          <a:noFill/>
        </p:spPr>
        <p:txBody>
          <a:bodyPr wrap="square">
            <a:spAutoFit/>
          </a:bodyPr>
          <a:lstStyle/>
          <a:p>
            <a:pPr>
              <a:lnSpc>
                <a:spcPct val="106000"/>
              </a:lnSpc>
              <a:spcAft>
                <a:spcPts val="800"/>
              </a:spcAft>
            </a:pPr>
            <a:r>
              <a:rPr lang="fr-FR" sz="2200" b="1" kern="100" dirty="0">
                <a:ea typeface="Calibri" panose="020F0502020204030204" pitchFamily="34" charset="0"/>
                <a:cs typeface="Arial" panose="020B0604020202020204" pitchFamily="34" charset="0"/>
              </a:rPr>
              <a:t>Deux missions</a:t>
            </a:r>
            <a:r>
              <a:rPr lang="fr-FR" sz="2200" b="1" kern="100" dirty="0">
                <a:effectLst/>
                <a:ea typeface="Calibri" panose="020F0502020204030204" pitchFamily="34" charset="0"/>
                <a:cs typeface="Arial" panose="020B0604020202020204" pitchFamily="34" charset="0"/>
              </a:rPr>
              <a:t> conjuguées :</a:t>
            </a: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Arial" panose="020B0604020202020204" pitchFamily="34" charset="0"/>
              </a:rPr>
              <a:t>Une mission tournée vers les « usagers » : </a:t>
            </a:r>
            <a:r>
              <a:rPr lang="fr-FR" kern="100" dirty="0">
                <a:ea typeface="Calibri" panose="020F0502020204030204" pitchFamily="34" charset="0"/>
                <a:cs typeface="Arial" panose="020B0604020202020204" pitchFamily="34" charset="0"/>
              </a:rPr>
              <a:t>les personnes âgées, leurs proches aidants et tous ceux qui les représentent =&gt; </a:t>
            </a:r>
            <a:r>
              <a:rPr lang="fr-FR" b="1" kern="100" dirty="0">
                <a:ea typeface="Calibri" panose="020F0502020204030204" pitchFamily="34" charset="0"/>
                <a:cs typeface="Arial" panose="020B0604020202020204" pitchFamily="34" charset="0"/>
              </a:rPr>
              <a:t>Ecouter, soutenir, informer et former</a:t>
            </a:r>
          </a:p>
          <a:p>
            <a:pPr marL="285750" indent="-285750">
              <a:lnSpc>
                <a:spcPct val="106000"/>
              </a:lnSpc>
              <a:spcAft>
                <a:spcPts val="800"/>
              </a:spcAft>
              <a:buFont typeface="Arial" panose="020B0604020202020204" pitchFamily="34" charset="0"/>
              <a:buChar char="•"/>
            </a:pPr>
            <a:r>
              <a:rPr lang="fr-FR" b="1" kern="100" dirty="0">
                <a:ea typeface="Calibri" panose="020F0502020204030204" pitchFamily="34" charset="0"/>
                <a:cs typeface="Arial" panose="020B0604020202020204" pitchFamily="34" charset="0"/>
              </a:rPr>
              <a:t>Une mission tournée vers les « responsables publics » : </a:t>
            </a:r>
            <a:r>
              <a:rPr lang="fr-FR" kern="100" dirty="0">
                <a:ea typeface="Calibri" panose="020F0502020204030204" pitchFamily="34" charset="0"/>
                <a:cs typeface="Arial" panose="020B0604020202020204" pitchFamily="34" charset="0"/>
              </a:rPr>
              <a:t>élus et fonctionnaires =&gt; </a:t>
            </a:r>
            <a:r>
              <a:rPr lang="fr-FR" b="1" kern="100" dirty="0">
                <a:ea typeface="Calibri" panose="020F0502020204030204" pitchFamily="34" charset="0"/>
                <a:cs typeface="Arial" panose="020B0604020202020204" pitchFamily="34" charset="0"/>
              </a:rPr>
              <a:t>Porter la parole des « usagers », alerter sur les risques, faire des propositions et influencer les décisions</a:t>
            </a:r>
          </a:p>
          <a:p>
            <a:pPr>
              <a:lnSpc>
                <a:spcPct val="106000"/>
              </a:lnSpc>
              <a:spcBef>
                <a:spcPts val="1800"/>
              </a:spcBef>
              <a:spcAft>
                <a:spcPts val="800"/>
              </a:spcAft>
            </a:pPr>
            <a:r>
              <a:rPr lang="fr-FR" sz="2200" b="1" kern="100" dirty="0">
                <a:effectLst/>
                <a:ea typeface="Calibri" panose="020F0502020204030204" pitchFamily="34" charset="0"/>
                <a:cs typeface="Arial" panose="020B0604020202020204" pitchFamily="34" charset="0"/>
              </a:rPr>
              <a:t>Principaux objectifs :</a:t>
            </a:r>
            <a:endParaRPr lang="fr-FR" sz="2200" kern="100" dirty="0">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Permettre l’expression des personnes âgées et celle de leurs proches aidants</a:t>
            </a:r>
          </a:p>
          <a:p>
            <a:pPr marL="342900" lvl="0" indent="-342900">
              <a:lnSpc>
                <a:spcPct val="107000"/>
              </a:lnSpc>
              <a:spcAft>
                <a:spcPts val="800"/>
              </a:spcAft>
              <a:buFont typeface="Symbol" panose="05050102010706020507" pitchFamily="18" charset="2"/>
              <a:buChar char=""/>
            </a:pPr>
            <a:r>
              <a:rPr lang="fr-FR" kern="100" dirty="0">
                <a:ea typeface="Calibri" panose="020F0502020204030204" pitchFamily="34" charset="0"/>
                <a:cs typeface="Arial" panose="020B0604020202020204" pitchFamily="34" charset="0"/>
              </a:rPr>
              <a:t>Documenter les dysfonctionnements, instruire les problématiques génériques et être force de proposition pour de bonnes pratiques en matière de prévention et d’accompagnement de la perte d’autonomie</a:t>
            </a:r>
            <a:endParaRPr lang="fr-FR" kern="100" dirty="0">
              <a:effectLst/>
              <a:ea typeface="Calibri" panose="020F0502020204030204" pitchFamily="34" charset="0"/>
              <a:cs typeface="Arial" panose="020B0604020202020204" pitchFamily="34" charset="0"/>
            </a:endParaRPr>
          </a:p>
          <a:p>
            <a:pPr marL="342900" indent="-342900">
              <a:lnSpc>
                <a:spcPct val="107000"/>
              </a:lnSpc>
              <a:spcAft>
                <a:spcPts val="8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Porter la voix des personnes âgées et de leurs proches aidants auprès des pouvoirs publics, dans les instances de gouvernance et dans l’espace public </a:t>
            </a:r>
          </a:p>
          <a:p>
            <a:pPr marL="342900" lvl="0" indent="-342900">
              <a:lnSpc>
                <a:spcPct val="107000"/>
              </a:lnSpc>
              <a:spcAft>
                <a:spcPts val="8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Soutenir l’action des associations locales défendant les personnes âgées et leurs proches aidants</a:t>
            </a:r>
          </a:p>
          <a:p>
            <a:pPr marL="342900" lvl="0" indent="-342900">
              <a:lnSpc>
                <a:spcPct val="107000"/>
              </a:lnSpc>
              <a:spcAft>
                <a:spcPts val="800"/>
              </a:spcAft>
              <a:buFont typeface="Symbol" panose="05050102010706020507" pitchFamily="18" charset="2"/>
              <a:buChar char=""/>
            </a:pPr>
            <a:r>
              <a:rPr lang="fr-FR" kern="100" dirty="0">
                <a:effectLst/>
                <a:ea typeface="Calibri" panose="020F0502020204030204" pitchFamily="34" charset="0"/>
                <a:cs typeface="Arial" panose="020B0604020202020204" pitchFamily="34" charset="0"/>
              </a:rPr>
              <a:t>Former et informer les acteurs concernés, dans une démarche d’éducation populaire</a:t>
            </a:r>
          </a:p>
          <a:p>
            <a:pPr marL="342900" lvl="0" indent="-342900">
              <a:lnSpc>
                <a:spcPct val="107000"/>
              </a:lnSpc>
              <a:spcAft>
                <a:spcPts val="800"/>
              </a:spcAft>
              <a:buFont typeface="Symbol" panose="05050102010706020507" pitchFamily="18" charset="2"/>
              <a:buChar char=""/>
            </a:pPr>
            <a:endParaRPr lang="fr-FR" kern="100" dirty="0">
              <a:effectLst/>
              <a:ea typeface="Calibri" panose="020F0502020204030204" pitchFamily="34" charset="0"/>
              <a:cs typeface="Arial" panose="020B0604020202020204" pitchFamily="34" charset="0"/>
            </a:endParaRPr>
          </a:p>
        </p:txBody>
      </p:sp>
      <p:sp>
        <p:nvSpPr>
          <p:cNvPr id="3" name="Espace réservé du numéro de diapositive 2">
            <a:extLst>
              <a:ext uri="{FF2B5EF4-FFF2-40B4-BE49-F238E27FC236}">
                <a16:creationId xmlns:a16="http://schemas.microsoft.com/office/drawing/2014/main" id="{8968559A-B068-3EA6-E4A2-16EF117A7E13}"/>
              </a:ext>
            </a:extLst>
          </p:cNvPr>
          <p:cNvSpPr>
            <a:spLocks noGrp="1"/>
          </p:cNvSpPr>
          <p:nvPr>
            <p:ph type="sldNum" sz="quarter" idx="12"/>
          </p:nvPr>
        </p:nvSpPr>
        <p:spPr/>
        <p:txBody>
          <a:bodyPr/>
          <a:lstStyle/>
          <a:p>
            <a:fld id="{6E833372-7D62-40C9-BF68-20E9FEC70D5A}" type="slidenum">
              <a:rPr lang="fr-FR" smtClean="0"/>
              <a:t>7</a:t>
            </a:fld>
            <a:endParaRPr lang="fr-FR" dirty="0"/>
          </a:p>
        </p:txBody>
      </p:sp>
      <p:sp>
        <p:nvSpPr>
          <p:cNvPr id="6" name="ZoneTexte 5">
            <a:extLst>
              <a:ext uri="{FF2B5EF4-FFF2-40B4-BE49-F238E27FC236}">
                <a16:creationId xmlns:a16="http://schemas.microsoft.com/office/drawing/2014/main" id="{C54319F8-05DC-FEB8-14A3-5084524B3637}"/>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Missions et objectifs</a:t>
            </a:r>
          </a:p>
        </p:txBody>
      </p:sp>
      <p:sp>
        <p:nvSpPr>
          <p:cNvPr id="2" name="ZoneTexte 1">
            <a:extLst>
              <a:ext uri="{FF2B5EF4-FFF2-40B4-BE49-F238E27FC236}">
                <a16:creationId xmlns:a16="http://schemas.microsoft.com/office/drawing/2014/main" id="{CB14E81D-942E-9036-C17E-BEB625E747E4}"/>
              </a:ext>
            </a:extLst>
          </p:cNvPr>
          <p:cNvSpPr txBox="1"/>
          <p:nvPr/>
        </p:nvSpPr>
        <p:spPr>
          <a:xfrm>
            <a:off x="213065" y="-8875"/>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7" name="Espace réservé du pied de page 6">
            <a:extLst>
              <a:ext uri="{FF2B5EF4-FFF2-40B4-BE49-F238E27FC236}">
                <a16:creationId xmlns:a16="http://schemas.microsoft.com/office/drawing/2014/main" id="{D4F828D6-1EBD-8553-BF01-52D4DEF72A3F}"/>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3918663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69855971-E878-07D3-85A6-01C1A3827DB3}"/>
              </a:ext>
            </a:extLst>
          </p:cNvPr>
          <p:cNvSpPr>
            <a:spLocks noGrp="1"/>
          </p:cNvSpPr>
          <p:nvPr>
            <p:ph type="sldNum" sz="quarter" idx="12"/>
          </p:nvPr>
        </p:nvSpPr>
        <p:spPr/>
        <p:txBody>
          <a:bodyPr/>
          <a:lstStyle/>
          <a:p>
            <a:fld id="{6E833372-7D62-40C9-BF68-20E9FEC70D5A}" type="slidenum">
              <a:rPr lang="fr-FR" smtClean="0"/>
              <a:t>8</a:t>
            </a:fld>
            <a:endParaRPr lang="fr-FR" dirty="0"/>
          </a:p>
        </p:txBody>
      </p:sp>
      <p:sp>
        <p:nvSpPr>
          <p:cNvPr id="5" name="ZoneTexte 4">
            <a:extLst>
              <a:ext uri="{FF2B5EF4-FFF2-40B4-BE49-F238E27FC236}">
                <a16:creationId xmlns:a16="http://schemas.microsoft.com/office/drawing/2014/main" id="{E2EEE3CA-9121-EE20-0D6B-777B88DB9FAE}"/>
              </a:ext>
            </a:extLst>
          </p:cNvPr>
          <p:cNvSpPr txBox="1"/>
          <p:nvPr/>
        </p:nvSpPr>
        <p:spPr>
          <a:xfrm>
            <a:off x="213065" y="28439"/>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37" name="ZoneTexte 36">
            <a:extLst>
              <a:ext uri="{FF2B5EF4-FFF2-40B4-BE49-F238E27FC236}">
                <a16:creationId xmlns:a16="http://schemas.microsoft.com/office/drawing/2014/main" id="{0818EC96-C976-AAE8-9013-DAD830F1FE06}"/>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Qu’est-ce que « délivre » la FNAPAEF ?</a:t>
            </a:r>
          </a:p>
        </p:txBody>
      </p:sp>
      <p:sp>
        <p:nvSpPr>
          <p:cNvPr id="2" name="ZoneTexte 1">
            <a:extLst>
              <a:ext uri="{FF2B5EF4-FFF2-40B4-BE49-F238E27FC236}">
                <a16:creationId xmlns:a16="http://schemas.microsoft.com/office/drawing/2014/main" id="{60504A38-E47C-207C-BF7E-EB9D2B263D3D}"/>
              </a:ext>
            </a:extLst>
          </p:cNvPr>
          <p:cNvSpPr txBox="1"/>
          <p:nvPr/>
        </p:nvSpPr>
        <p:spPr>
          <a:xfrm>
            <a:off x="388870" y="1387971"/>
            <a:ext cx="11295130" cy="3690819"/>
          </a:xfrm>
          <a:prstGeom prst="rect">
            <a:avLst/>
          </a:prstGeom>
          <a:noFill/>
        </p:spPr>
        <p:txBody>
          <a:bodyPr wrap="square">
            <a:spAutoFit/>
          </a:bodyPr>
          <a:lstStyle/>
          <a:p>
            <a:pPr marL="342900" indent="-342900">
              <a:lnSpc>
                <a:spcPct val="106000"/>
              </a:lnSpc>
              <a:spcAft>
                <a:spcPts val="2400"/>
              </a:spcAft>
              <a:buFont typeface="Arial" panose="020B0604020202020204" pitchFamily="34" charset="0"/>
              <a:buChar char="•"/>
            </a:pPr>
            <a:r>
              <a:rPr lang="fr-FR" sz="2200" kern="100" dirty="0">
                <a:effectLst/>
                <a:ea typeface="Calibri" panose="020F0502020204030204" pitchFamily="34" charset="0"/>
                <a:cs typeface="Arial" panose="020B0604020202020204" pitchFamily="34" charset="0"/>
              </a:rPr>
              <a:t>La FNAPAEF traite de l’information pour apporter de </a:t>
            </a:r>
            <a:r>
              <a:rPr lang="fr-FR" sz="2200" b="1" kern="100" dirty="0">
                <a:effectLst/>
                <a:ea typeface="Calibri" panose="020F0502020204030204" pitchFamily="34" charset="0"/>
                <a:cs typeface="Arial" panose="020B0604020202020204" pitchFamily="34" charset="0"/>
              </a:rPr>
              <a:t>l’information à forte valeur ajoutée </a:t>
            </a:r>
            <a:r>
              <a:rPr lang="fr-FR" sz="2200" kern="100" dirty="0">
                <a:effectLst/>
                <a:ea typeface="Calibri" panose="020F0502020204030204" pitchFamily="34" charset="0"/>
                <a:cs typeface="Arial" panose="020B0604020202020204" pitchFamily="34" charset="0"/>
              </a:rPr>
              <a:t>aux acteurs concernés par la question des personnes âgées</a:t>
            </a:r>
            <a:r>
              <a:rPr lang="fr-FR" sz="2200" kern="100" dirty="0">
                <a:ea typeface="Calibri" panose="020F0502020204030204" pitchFamily="34" charset="0"/>
                <a:cs typeface="Arial" panose="020B0604020202020204" pitchFamily="34" charset="0"/>
              </a:rPr>
              <a:t>, en accompagnant au mieux cette information pour qu’elle soit appropriée.</a:t>
            </a:r>
            <a:endParaRPr lang="fr-FR" sz="2200" kern="100" dirty="0">
              <a:effectLst/>
              <a:ea typeface="Calibri" panose="020F0502020204030204" pitchFamily="34" charset="0"/>
              <a:cs typeface="Arial" panose="020B0604020202020204" pitchFamily="34" charset="0"/>
            </a:endParaRPr>
          </a:p>
          <a:p>
            <a:pPr marL="342900" indent="-342900">
              <a:lnSpc>
                <a:spcPct val="106000"/>
              </a:lnSpc>
              <a:spcAft>
                <a:spcPts val="800"/>
              </a:spcAft>
              <a:buFont typeface="Arial" panose="020B0604020202020204" pitchFamily="34" charset="0"/>
              <a:buChar char="•"/>
            </a:pPr>
            <a:r>
              <a:rPr lang="fr-FR" sz="2200" kern="100" dirty="0">
                <a:ea typeface="Calibri" panose="020F0502020204030204" pitchFamily="34" charset="0"/>
                <a:cs typeface="Arial" panose="020B0604020202020204" pitchFamily="34" charset="0"/>
              </a:rPr>
              <a:t>La FNAPAEF n’est pas en mesure de traiter une situation individuelle ou de changer directement le système mais son action consiste à éclairer ceux qui sont en mesure de le faire :</a:t>
            </a:r>
          </a:p>
          <a:p>
            <a:pPr marL="800100" lvl="1" indent="-342900">
              <a:lnSpc>
                <a:spcPct val="106000"/>
              </a:lnSpc>
              <a:spcAft>
                <a:spcPts val="800"/>
              </a:spcAft>
              <a:buFont typeface="Arial" panose="020B0604020202020204" pitchFamily="34" charset="0"/>
              <a:buChar char="•"/>
            </a:pPr>
            <a:r>
              <a:rPr lang="fr-FR" sz="2000" kern="100" dirty="0">
                <a:ea typeface="Calibri" panose="020F0502020204030204" pitchFamily="34" charset="0"/>
                <a:cs typeface="Arial" panose="020B0604020202020204" pitchFamily="34" charset="0"/>
              </a:rPr>
              <a:t>Les « usagers » (personnes âgées et proches aidants, représentants en CVS, associations locales…), qui peuvent agir au niveau individuel ou local ;</a:t>
            </a:r>
          </a:p>
          <a:p>
            <a:pPr marL="800100" lvl="1" indent="-342900">
              <a:lnSpc>
                <a:spcPct val="106000"/>
              </a:lnSpc>
              <a:spcAft>
                <a:spcPts val="2400"/>
              </a:spcAft>
              <a:buFont typeface="Arial" panose="020B0604020202020204" pitchFamily="34" charset="0"/>
              <a:buChar char="•"/>
            </a:pPr>
            <a:r>
              <a:rPr lang="fr-FR" sz="2000" kern="100" dirty="0">
                <a:ea typeface="Calibri" panose="020F0502020204030204" pitchFamily="34" charset="0"/>
                <a:cs typeface="Arial" panose="020B0604020202020204" pitchFamily="34" charset="0"/>
              </a:rPr>
              <a:t>Les « responsables publics », politiques et administratifs (décideurs, financeurs, instances de gouvernance, législateur…), qui peuvent agir au niveau du « système ».</a:t>
            </a:r>
          </a:p>
        </p:txBody>
      </p:sp>
      <p:sp>
        <p:nvSpPr>
          <p:cNvPr id="4" name="Espace réservé du pied de page 3">
            <a:extLst>
              <a:ext uri="{FF2B5EF4-FFF2-40B4-BE49-F238E27FC236}">
                <a16:creationId xmlns:a16="http://schemas.microsoft.com/office/drawing/2014/main" id="{D2DC8B7E-B771-3E5B-FD42-5FECDDC79B87}"/>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384810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e 41">
            <a:extLst>
              <a:ext uri="{FF2B5EF4-FFF2-40B4-BE49-F238E27FC236}">
                <a16:creationId xmlns:a16="http://schemas.microsoft.com/office/drawing/2014/main" id="{A1689EC6-CB5C-E041-9954-37C68791D035}"/>
              </a:ext>
            </a:extLst>
          </p:cNvPr>
          <p:cNvGrpSpPr/>
          <p:nvPr/>
        </p:nvGrpSpPr>
        <p:grpSpPr>
          <a:xfrm>
            <a:off x="8308012" y="4328209"/>
            <a:ext cx="2959028" cy="2205200"/>
            <a:chOff x="8308012" y="4328209"/>
            <a:chExt cx="2959028" cy="2205200"/>
          </a:xfrm>
        </p:grpSpPr>
        <p:grpSp>
          <p:nvGrpSpPr>
            <p:cNvPr id="40" name="Groupe 39">
              <a:extLst>
                <a:ext uri="{FF2B5EF4-FFF2-40B4-BE49-F238E27FC236}">
                  <a16:creationId xmlns:a16="http://schemas.microsoft.com/office/drawing/2014/main" id="{BFD05208-B311-F222-6D64-E9C5A68B6063}"/>
                </a:ext>
              </a:extLst>
            </p:cNvPr>
            <p:cNvGrpSpPr/>
            <p:nvPr/>
          </p:nvGrpSpPr>
          <p:grpSpPr>
            <a:xfrm>
              <a:off x="8308012" y="4328209"/>
              <a:ext cx="1266721" cy="918618"/>
              <a:chOff x="8473940" y="4539909"/>
              <a:chExt cx="1266721" cy="918618"/>
            </a:xfrm>
          </p:grpSpPr>
          <p:sp>
            <p:nvSpPr>
              <p:cNvPr id="87" name="Text Box 23">
                <a:extLst>
                  <a:ext uri="{FF2B5EF4-FFF2-40B4-BE49-F238E27FC236}">
                    <a16:creationId xmlns:a16="http://schemas.microsoft.com/office/drawing/2014/main" id="{55F5E25A-1998-9239-FA1A-EB2DEB3097F7}"/>
                  </a:ext>
                </a:extLst>
              </p:cNvPr>
              <p:cNvSpPr txBox="1">
                <a:spLocks noChangeArrowheads="1"/>
              </p:cNvSpPr>
              <p:nvPr/>
            </p:nvSpPr>
            <p:spPr bwMode="auto">
              <a:xfrm rot="21166599">
                <a:off x="8646612" y="4865223"/>
                <a:ext cx="1094049" cy="593304"/>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spcBef>
                    <a:spcPct val="50000"/>
                  </a:spcBef>
                </a:pPr>
                <a:r>
                  <a:rPr lang="fr-FR" altLang="fr-FR" sz="1400" b="1" dirty="0">
                    <a:solidFill>
                      <a:srgbClr val="FF00FF"/>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Visibilité</a:t>
                </a:r>
                <a:endParaRPr lang="fr-FR" altLang="fr-FR" sz="1400" dirty="0">
                  <a:solidFill>
                    <a:srgbClr val="FF00FF"/>
                  </a:solidFill>
                  <a:latin typeface="Comic Sans MS" panose="030F0702030302020204" pitchFamily="66" charset="0"/>
                  <a:cs typeface="Times New Roman" panose="02020603050405020304" pitchFamily="18" charset="0"/>
                </a:endParaRPr>
              </a:p>
            </p:txBody>
          </p:sp>
          <p:graphicFrame>
            <p:nvGraphicFramePr>
              <p:cNvPr id="29" name="Object 1029">
                <a:hlinkClick r:id="" action="ppaction://ole?verb=0"/>
                <a:extLst>
                  <a:ext uri="{FF2B5EF4-FFF2-40B4-BE49-F238E27FC236}">
                    <a16:creationId xmlns:a16="http://schemas.microsoft.com/office/drawing/2014/main" id="{EC54FE1B-27B5-60E0-ABC1-29ABFEEB1FDE}"/>
                  </a:ext>
                </a:extLst>
              </p:cNvPr>
              <p:cNvGraphicFramePr>
                <a:graphicFrameLocks/>
              </p:cNvGraphicFramePr>
              <p:nvPr>
                <p:extLst>
                  <p:ext uri="{D42A27DB-BD31-4B8C-83A1-F6EECF244321}">
                    <p14:modId xmlns:p14="http://schemas.microsoft.com/office/powerpoint/2010/main" val="3251128189"/>
                  </p:ext>
                </p:extLst>
              </p:nvPr>
            </p:nvGraphicFramePr>
            <p:xfrm>
              <a:off x="8473940" y="4811785"/>
              <a:ext cx="303028" cy="341943"/>
            </p:xfrm>
            <a:graphic>
              <a:graphicData uri="http://schemas.openxmlformats.org/presentationml/2006/ole">
                <mc:AlternateContent xmlns:mc="http://schemas.openxmlformats.org/markup-compatibility/2006">
                  <mc:Choice xmlns:v="urn:schemas-microsoft-com:vml" Requires="v">
                    <p:oleObj name="ClipArt" r:id="rId3" imgW="2286000" imgH="2286000" progId="MS_ClipArt_Gallery.2">
                      <p:embed/>
                    </p:oleObj>
                  </mc:Choice>
                  <mc:Fallback>
                    <p:oleObj name="ClipArt" r:id="rId3" imgW="2286000" imgH="2286000" progId="MS_ClipArt_Gallery.2">
                      <p:embed/>
                      <p:pic>
                        <p:nvPicPr>
                          <p:cNvPr id="27" name="Object 1029">
                            <a:hlinkClick r:id="" action="ppaction://ole?verb=0"/>
                            <a:extLst>
                              <a:ext uri="{FF2B5EF4-FFF2-40B4-BE49-F238E27FC236}">
                                <a16:creationId xmlns:a16="http://schemas.microsoft.com/office/drawing/2014/main" id="{D70880B7-EC56-E437-FBD1-0AC988D098F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3940" y="4811785"/>
                            <a:ext cx="303028" cy="341943"/>
                          </a:xfrm>
                          <a:prstGeom prst="rect">
                            <a:avLst/>
                          </a:prstGeom>
                          <a:noFill/>
                          <a:ln>
                            <a:noFill/>
                          </a:ln>
                          <a:effectLst/>
                        </p:spPr>
                      </p:pic>
                    </p:oleObj>
                  </mc:Fallback>
                </mc:AlternateContent>
              </a:graphicData>
            </a:graphic>
          </p:graphicFrame>
          <p:pic>
            <p:nvPicPr>
              <p:cNvPr id="31" name="Image 30">
                <a:extLst>
                  <a:ext uri="{FF2B5EF4-FFF2-40B4-BE49-F238E27FC236}">
                    <a16:creationId xmlns:a16="http://schemas.microsoft.com/office/drawing/2014/main" id="{E9EF6CDA-AB1C-546A-7E0D-E70ACEAA07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815219">
                <a:off x="8804358" y="4539909"/>
                <a:ext cx="573010" cy="307755"/>
              </a:xfrm>
              <a:prstGeom prst="rect">
                <a:avLst/>
              </a:prstGeom>
            </p:spPr>
          </p:pic>
        </p:grpSp>
        <p:sp>
          <p:nvSpPr>
            <p:cNvPr id="26" name="Rectangle : coins arrondis 25">
              <a:extLst>
                <a:ext uri="{FF2B5EF4-FFF2-40B4-BE49-F238E27FC236}">
                  <a16:creationId xmlns:a16="http://schemas.microsoft.com/office/drawing/2014/main" id="{5FC307AA-E77B-0155-37B2-D2EDE28BAE0B}"/>
                </a:ext>
              </a:extLst>
            </p:cNvPr>
            <p:cNvSpPr/>
            <p:nvPr/>
          </p:nvSpPr>
          <p:spPr>
            <a:xfrm>
              <a:off x="10355503" y="5399577"/>
              <a:ext cx="911537" cy="536115"/>
            </a:xfrm>
            <a:prstGeom prst="roundRect">
              <a:avLst/>
            </a:prstGeom>
            <a:noFill/>
            <a:ln w="190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rgbClr val="FF00FF"/>
                  </a:solidFill>
                </a:rPr>
                <a:t>Soutiens connus</a:t>
              </a:r>
            </a:p>
          </p:txBody>
        </p:sp>
        <p:sp>
          <p:nvSpPr>
            <p:cNvPr id="70" name="ZoneTexte 69">
              <a:extLst>
                <a:ext uri="{FF2B5EF4-FFF2-40B4-BE49-F238E27FC236}">
                  <a16:creationId xmlns:a16="http://schemas.microsoft.com/office/drawing/2014/main" id="{3B683408-C31F-CF54-27C9-C44C334F641E}"/>
                </a:ext>
              </a:extLst>
            </p:cNvPr>
            <p:cNvSpPr txBox="1"/>
            <p:nvPr/>
          </p:nvSpPr>
          <p:spPr>
            <a:xfrm>
              <a:off x="9341517" y="6029819"/>
              <a:ext cx="1925523" cy="503590"/>
            </a:xfrm>
            <a:prstGeom prst="rect">
              <a:avLst/>
            </a:prstGeom>
            <a:solidFill>
              <a:srgbClr val="FF00FF"/>
            </a:solidFill>
            <a:ln>
              <a:noFill/>
            </a:ln>
          </p:spPr>
          <p:txBody>
            <a:bodyPr wrap="square" lIns="36000" tIns="36000" rIns="36000" bIns="36000" rtlCol="0" anchor="ctr" anchorCtr="0">
              <a:spAutoFit/>
            </a:bodyPr>
            <a:lstStyle/>
            <a:p>
              <a:pPr algn="ctr"/>
              <a:r>
                <a:rPr lang="fr-FR" sz="1400" b="1" dirty="0">
                  <a:solidFill>
                    <a:schemeClr val="bg1"/>
                  </a:solidFill>
                </a:rPr>
                <a:t>Les caisses</a:t>
              </a:r>
            </a:p>
            <a:p>
              <a:pPr algn="ctr"/>
              <a:r>
                <a:rPr lang="fr-FR" sz="1400" b="1" dirty="0">
                  <a:solidFill>
                    <a:schemeClr val="bg1"/>
                  </a:solidFill>
                </a:rPr>
                <a:t>de résonnance</a:t>
              </a:r>
              <a:endParaRPr lang="fr-FR" sz="1400" dirty="0">
                <a:solidFill>
                  <a:schemeClr val="bg1"/>
                </a:solidFill>
              </a:endParaRPr>
            </a:p>
          </p:txBody>
        </p:sp>
        <p:sp>
          <p:nvSpPr>
            <p:cNvPr id="2" name="Rectangle : coins arrondis 1">
              <a:extLst>
                <a:ext uri="{FF2B5EF4-FFF2-40B4-BE49-F238E27FC236}">
                  <a16:creationId xmlns:a16="http://schemas.microsoft.com/office/drawing/2014/main" id="{74832E02-04A4-194D-4427-15843560E7EB}"/>
                </a:ext>
              </a:extLst>
            </p:cNvPr>
            <p:cNvSpPr/>
            <p:nvPr/>
          </p:nvSpPr>
          <p:spPr>
            <a:xfrm>
              <a:off x="9316445" y="5399577"/>
              <a:ext cx="911537" cy="536115"/>
            </a:xfrm>
            <a:prstGeom prst="roundRect">
              <a:avLst/>
            </a:prstGeom>
            <a:noFill/>
            <a:ln w="1905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rgbClr val="FF00FF"/>
                  </a:solidFill>
                </a:rPr>
                <a:t>Médias</a:t>
              </a:r>
            </a:p>
          </p:txBody>
        </p:sp>
      </p:grpSp>
      <p:sp>
        <p:nvSpPr>
          <p:cNvPr id="5" name="ZoneTexte 4">
            <a:extLst>
              <a:ext uri="{FF2B5EF4-FFF2-40B4-BE49-F238E27FC236}">
                <a16:creationId xmlns:a16="http://schemas.microsoft.com/office/drawing/2014/main" id="{E2EEE3CA-9121-EE20-0D6B-777B88DB9FAE}"/>
              </a:ext>
            </a:extLst>
          </p:cNvPr>
          <p:cNvSpPr txBox="1"/>
          <p:nvPr/>
        </p:nvSpPr>
        <p:spPr>
          <a:xfrm>
            <a:off x="213065" y="28439"/>
            <a:ext cx="11771789" cy="430887"/>
          </a:xfrm>
          <a:prstGeom prst="rect">
            <a:avLst/>
          </a:prstGeom>
          <a:noFill/>
        </p:spPr>
        <p:txBody>
          <a:bodyPr wrap="square" rtlCol="0">
            <a:spAutoFit/>
          </a:bodyPr>
          <a:lstStyle/>
          <a:p>
            <a:pPr algn="r"/>
            <a:r>
              <a:rPr lang="fr-FR" sz="2200" dirty="0">
                <a:solidFill>
                  <a:srgbClr val="0099FF"/>
                </a:solidFill>
              </a:rPr>
              <a:t>L’analyse stratégique</a:t>
            </a:r>
          </a:p>
        </p:txBody>
      </p:sp>
      <p:sp>
        <p:nvSpPr>
          <p:cNvPr id="37" name="ZoneTexte 36">
            <a:extLst>
              <a:ext uri="{FF2B5EF4-FFF2-40B4-BE49-F238E27FC236}">
                <a16:creationId xmlns:a16="http://schemas.microsoft.com/office/drawing/2014/main" id="{0818EC96-C976-AAE8-9013-DAD830F1FE06}"/>
              </a:ext>
            </a:extLst>
          </p:cNvPr>
          <p:cNvSpPr txBox="1"/>
          <p:nvPr/>
        </p:nvSpPr>
        <p:spPr>
          <a:xfrm>
            <a:off x="0" y="375836"/>
            <a:ext cx="12192000" cy="584775"/>
          </a:xfrm>
          <a:prstGeom prst="rect">
            <a:avLst/>
          </a:prstGeom>
          <a:noFill/>
        </p:spPr>
        <p:txBody>
          <a:bodyPr wrap="square" lIns="360000" rtlCol="0">
            <a:spAutoFit/>
          </a:bodyPr>
          <a:lstStyle/>
          <a:p>
            <a:r>
              <a:rPr lang="fr-FR" sz="3200" dirty="0">
                <a:solidFill>
                  <a:schemeClr val="tx2"/>
                </a:solidFill>
                <a:effectLst>
                  <a:outerShdw blurRad="38100" dist="38100" dir="2700000" algn="tl">
                    <a:srgbClr val="000000">
                      <a:alpha val="43137"/>
                    </a:srgbClr>
                  </a:outerShdw>
                </a:effectLst>
              </a:rPr>
              <a:t>A qui la FNAPAEF délivre-t-elle de l’information        et dans quel but ?</a:t>
            </a:r>
          </a:p>
        </p:txBody>
      </p:sp>
      <p:pic>
        <p:nvPicPr>
          <p:cNvPr id="76" name="Image 75">
            <a:extLst>
              <a:ext uri="{FF2B5EF4-FFF2-40B4-BE49-F238E27FC236}">
                <a16:creationId xmlns:a16="http://schemas.microsoft.com/office/drawing/2014/main" id="{45CF5D4E-7CBE-8AB6-3803-4B87D669B45C}"/>
              </a:ext>
            </a:extLst>
          </p:cNvPr>
          <p:cNvPicPr/>
          <p:nvPr/>
        </p:nvPicPr>
        <p:blipFill>
          <a:blip r:embed="rId6"/>
          <a:srcRect/>
          <a:stretch>
            <a:fillRect/>
          </a:stretch>
        </p:blipFill>
        <p:spPr>
          <a:xfrm>
            <a:off x="4857929" y="1966252"/>
            <a:ext cx="2476143" cy="1807021"/>
          </a:xfrm>
          <a:prstGeom prst="rect">
            <a:avLst/>
          </a:prstGeom>
          <a:noFill/>
          <a:ln>
            <a:noFill/>
            <a:prstDash/>
          </a:ln>
        </p:spPr>
      </p:pic>
      <p:grpSp>
        <p:nvGrpSpPr>
          <p:cNvPr id="97" name="Groupe 96">
            <a:extLst>
              <a:ext uri="{FF2B5EF4-FFF2-40B4-BE49-F238E27FC236}">
                <a16:creationId xmlns:a16="http://schemas.microsoft.com/office/drawing/2014/main" id="{19B33BCD-1C61-E089-DFDC-A17B16EE4D4E}"/>
              </a:ext>
            </a:extLst>
          </p:cNvPr>
          <p:cNvGrpSpPr/>
          <p:nvPr/>
        </p:nvGrpSpPr>
        <p:grpSpPr>
          <a:xfrm>
            <a:off x="650239" y="1253499"/>
            <a:ext cx="4114983" cy="3139236"/>
            <a:chOff x="650239" y="2137419"/>
            <a:chExt cx="4114983" cy="3139236"/>
          </a:xfrm>
        </p:grpSpPr>
        <p:sp>
          <p:nvSpPr>
            <p:cNvPr id="39" name="Rectangle : coins arrondis 38">
              <a:extLst>
                <a:ext uri="{FF2B5EF4-FFF2-40B4-BE49-F238E27FC236}">
                  <a16:creationId xmlns:a16="http://schemas.microsoft.com/office/drawing/2014/main" id="{CB9A269C-240A-C73A-7458-AB6D47AC282E}"/>
                </a:ext>
              </a:extLst>
            </p:cNvPr>
            <p:cNvSpPr/>
            <p:nvPr/>
          </p:nvSpPr>
          <p:spPr>
            <a:xfrm>
              <a:off x="730975" y="3333388"/>
              <a:ext cx="2349222" cy="523220"/>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002060"/>
                  </a:solidFill>
                </a:rPr>
                <a:t>Familles</a:t>
              </a:r>
            </a:p>
            <a:p>
              <a:pPr algn="ctr"/>
              <a:r>
                <a:rPr lang="fr-FR" sz="1200" b="1" dirty="0">
                  <a:solidFill>
                    <a:srgbClr val="002060"/>
                  </a:solidFill>
                </a:rPr>
                <a:t>et proches aidants</a:t>
              </a:r>
            </a:p>
          </p:txBody>
        </p:sp>
        <p:grpSp>
          <p:nvGrpSpPr>
            <p:cNvPr id="93" name="Groupe 92">
              <a:extLst>
                <a:ext uri="{FF2B5EF4-FFF2-40B4-BE49-F238E27FC236}">
                  <a16:creationId xmlns:a16="http://schemas.microsoft.com/office/drawing/2014/main" id="{756786B4-7B04-1CDD-958F-6DD33DD0E3C2}"/>
                </a:ext>
              </a:extLst>
            </p:cNvPr>
            <p:cNvGrpSpPr/>
            <p:nvPr/>
          </p:nvGrpSpPr>
          <p:grpSpPr>
            <a:xfrm>
              <a:off x="650239" y="2137419"/>
              <a:ext cx="4114983" cy="3139236"/>
              <a:chOff x="650239" y="2137419"/>
              <a:chExt cx="4114983" cy="3139236"/>
            </a:xfrm>
          </p:grpSpPr>
          <p:grpSp>
            <p:nvGrpSpPr>
              <p:cNvPr id="75" name="Groupe 74">
                <a:extLst>
                  <a:ext uri="{FF2B5EF4-FFF2-40B4-BE49-F238E27FC236}">
                    <a16:creationId xmlns:a16="http://schemas.microsoft.com/office/drawing/2014/main" id="{F3B4634C-BE3B-97EF-6614-4BF9DAD9AAC6}"/>
                  </a:ext>
                </a:extLst>
              </p:cNvPr>
              <p:cNvGrpSpPr/>
              <p:nvPr/>
            </p:nvGrpSpPr>
            <p:grpSpPr>
              <a:xfrm>
                <a:off x="650239" y="2137419"/>
                <a:ext cx="2508471" cy="3139236"/>
                <a:chOff x="650239" y="2137419"/>
                <a:chExt cx="2508471" cy="3139236"/>
              </a:xfrm>
            </p:grpSpPr>
            <p:sp>
              <p:nvSpPr>
                <p:cNvPr id="9" name="Rectangle : coins arrondis 8">
                  <a:extLst>
                    <a:ext uri="{FF2B5EF4-FFF2-40B4-BE49-F238E27FC236}">
                      <a16:creationId xmlns:a16="http://schemas.microsoft.com/office/drawing/2014/main" id="{27C515CC-C03A-A13F-DF53-CF5E18362E44}"/>
                    </a:ext>
                  </a:extLst>
                </p:cNvPr>
                <p:cNvSpPr/>
                <p:nvPr/>
              </p:nvSpPr>
              <p:spPr>
                <a:xfrm>
                  <a:off x="730975" y="3983318"/>
                  <a:ext cx="2349223" cy="665273"/>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002060"/>
                      </a:solidFill>
                    </a:rPr>
                    <a:t>Représentants des personnes âgées et des familles au</a:t>
                  </a:r>
                </a:p>
                <a:p>
                  <a:pPr algn="ctr"/>
                  <a:r>
                    <a:rPr lang="fr-FR" sz="1200" b="1" dirty="0">
                      <a:solidFill>
                        <a:srgbClr val="002060"/>
                      </a:solidFill>
                    </a:rPr>
                    <a:t>Conseil de la Vie Sociale</a:t>
                  </a:r>
                </a:p>
              </p:txBody>
            </p:sp>
            <p:sp>
              <p:nvSpPr>
                <p:cNvPr id="36" name="ZoneTexte 35">
                  <a:extLst>
                    <a:ext uri="{FF2B5EF4-FFF2-40B4-BE49-F238E27FC236}">
                      <a16:creationId xmlns:a16="http://schemas.microsoft.com/office/drawing/2014/main" id="{62016FEE-8237-4B32-63FD-289F08033C7B}"/>
                    </a:ext>
                  </a:extLst>
                </p:cNvPr>
                <p:cNvSpPr txBox="1"/>
                <p:nvPr/>
              </p:nvSpPr>
              <p:spPr>
                <a:xfrm>
                  <a:off x="650239" y="2137419"/>
                  <a:ext cx="2508471" cy="349702"/>
                </a:xfrm>
                <a:prstGeom prst="rect">
                  <a:avLst/>
                </a:prstGeom>
                <a:solidFill>
                  <a:srgbClr val="002060"/>
                </a:solidFill>
              </p:spPr>
              <p:txBody>
                <a:bodyPr wrap="square" lIns="36000" tIns="36000" rIns="36000" bIns="36000" rtlCol="0" anchor="ctr" anchorCtr="0">
                  <a:spAutoFit/>
                </a:bodyPr>
                <a:lstStyle/>
                <a:p>
                  <a:pPr algn="ctr"/>
                  <a:r>
                    <a:rPr lang="fr-FR" b="1" dirty="0">
                      <a:solidFill>
                        <a:schemeClr val="bg1"/>
                      </a:solidFill>
                    </a:rPr>
                    <a:t>Les usagers</a:t>
                  </a:r>
                  <a:endParaRPr lang="fr-FR" dirty="0">
                    <a:solidFill>
                      <a:schemeClr val="bg1"/>
                    </a:solidFill>
                  </a:endParaRPr>
                </a:p>
              </p:txBody>
            </p:sp>
            <p:sp>
              <p:nvSpPr>
                <p:cNvPr id="38" name="Rectangle : coins arrondis 37">
                  <a:extLst>
                    <a:ext uri="{FF2B5EF4-FFF2-40B4-BE49-F238E27FC236}">
                      <a16:creationId xmlns:a16="http://schemas.microsoft.com/office/drawing/2014/main" id="{1CAD787D-8DAE-3F62-FE99-D370A5322D86}"/>
                    </a:ext>
                  </a:extLst>
                </p:cNvPr>
                <p:cNvSpPr/>
                <p:nvPr/>
              </p:nvSpPr>
              <p:spPr>
                <a:xfrm>
                  <a:off x="730835" y="2686665"/>
                  <a:ext cx="2349502" cy="523220"/>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002060"/>
                      </a:solidFill>
                      <a:ea typeface="Calibri" panose="020F0502020204030204" pitchFamily="34" charset="0"/>
                      <a:cs typeface="Courier New" panose="02070309020205020404" pitchFamily="49" charset="0"/>
                    </a:rPr>
                    <a:t>P</a:t>
                  </a:r>
                  <a:r>
                    <a:rPr lang="fr-FR" sz="1200" b="1" dirty="0">
                      <a:solidFill>
                        <a:srgbClr val="002060"/>
                      </a:solidFill>
                      <a:effectLst/>
                      <a:ea typeface="Calibri" panose="020F0502020204030204" pitchFamily="34" charset="0"/>
                      <a:cs typeface="Courier New" panose="02070309020205020404" pitchFamily="49" charset="0"/>
                    </a:rPr>
                    <a:t>ersonnes âgées</a:t>
                  </a:r>
                  <a:endParaRPr lang="fr-FR" sz="1200" b="1" dirty="0">
                    <a:solidFill>
                      <a:srgbClr val="002060"/>
                    </a:solidFill>
                  </a:endParaRPr>
                </a:p>
              </p:txBody>
            </p:sp>
            <p:sp>
              <p:nvSpPr>
                <p:cNvPr id="46" name="Rectangle : coins arrondis 45">
                  <a:extLst>
                    <a:ext uri="{FF2B5EF4-FFF2-40B4-BE49-F238E27FC236}">
                      <a16:creationId xmlns:a16="http://schemas.microsoft.com/office/drawing/2014/main" id="{68B7CB1B-D6D6-43AA-D7FC-C25FA2786696}"/>
                    </a:ext>
                  </a:extLst>
                </p:cNvPr>
                <p:cNvSpPr/>
                <p:nvPr/>
              </p:nvSpPr>
              <p:spPr>
                <a:xfrm>
                  <a:off x="730975" y="4741334"/>
                  <a:ext cx="2349223" cy="535321"/>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002060"/>
                      </a:solidFill>
                    </a:rPr>
                    <a:t>Associations de personnes âgées et de familles</a:t>
                  </a:r>
                </a:p>
              </p:txBody>
            </p:sp>
          </p:grpSp>
          <p:grpSp>
            <p:nvGrpSpPr>
              <p:cNvPr id="92" name="Groupe 91">
                <a:extLst>
                  <a:ext uri="{FF2B5EF4-FFF2-40B4-BE49-F238E27FC236}">
                    <a16:creationId xmlns:a16="http://schemas.microsoft.com/office/drawing/2014/main" id="{BA499F7C-C5A3-01CA-39BD-C8ED6FD6F7AF}"/>
                  </a:ext>
                </a:extLst>
              </p:cNvPr>
              <p:cNvGrpSpPr/>
              <p:nvPr/>
            </p:nvGrpSpPr>
            <p:grpSpPr>
              <a:xfrm>
                <a:off x="3158710" y="2559113"/>
                <a:ext cx="1606512" cy="1790141"/>
                <a:chOff x="3158710" y="2559113"/>
                <a:chExt cx="1606512" cy="1790141"/>
              </a:xfrm>
            </p:grpSpPr>
            <p:sp>
              <p:nvSpPr>
                <p:cNvPr id="16" name="Text Box 23">
                  <a:extLst>
                    <a:ext uri="{FF2B5EF4-FFF2-40B4-BE49-F238E27FC236}">
                      <a16:creationId xmlns:a16="http://schemas.microsoft.com/office/drawing/2014/main" id="{8AE425C4-2FD1-FA12-ED9B-79373E9753A1}"/>
                    </a:ext>
                  </a:extLst>
                </p:cNvPr>
                <p:cNvSpPr txBox="1">
                  <a:spLocks noChangeArrowheads="1"/>
                </p:cNvSpPr>
                <p:nvPr/>
              </p:nvSpPr>
              <p:spPr bwMode="auto">
                <a:xfrm rot="21166599">
                  <a:off x="3318893" y="3029179"/>
                  <a:ext cx="1446329" cy="1320075"/>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7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Ecoute</a:t>
                  </a:r>
                </a:p>
                <a:p>
                  <a:pPr algn="ctr" eaLnBrk="1" hangingPunct="1">
                    <a:lnSpc>
                      <a:spcPct val="110000"/>
                    </a:lnSpc>
                  </a:pPr>
                  <a:r>
                    <a:rPr lang="fr-FR" altLang="fr-FR" sz="17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Soutien</a:t>
                  </a:r>
                </a:p>
                <a:p>
                  <a:pPr algn="ctr" eaLnBrk="1" hangingPunct="1">
                    <a:lnSpc>
                      <a:spcPct val="110000"/>
                    </a:lnSpc>
                  </a:pPr>
                  <a:r>
                    <a:rPr lang="fr-FR" altLang="fr-FR" sz="1700" b="1" dirty="0">
                      <a:solidFill>
                        <a:srgbClr val="00206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Education populaire</a:t>
                  </a:r>
                  <a:endParaRPr lang="fr-FR" altLang="fr-FR" sz="1700" dirty="0">
                    <a:solidFill>
                      <a:srgbClr val="002060"/>
                    </a:solidFill>
                    <a:latin typeface="Comic Sans MS" panose="030F0702030302020204" pitchFamily="66" charset="0"/>
                    <a:cs typeface="Times New Roman" panose="02020603050405020304" pitchFamily="18" charset="0"/>
                  </a:endParaRPr>
                </a:p>
              </p:txBody>
            </p:sp>
            <p:pic>
              <p:nvPicPr>
                <p:cNvPr id="78" name="Image 77">
                  <a:extLst>
                    <a:ext uri="{FF2B5EF4-FFF2-40B4-BE49-F238E27FC236}">
                      <a16:creationId xmlns:a16="http://schemas.microsoft.com/office/drawing/2014/main" id="{7F1401BC-6162-7D54-A4ED-858210669D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391364" flipH="1">
                  <a:off x="3540634" y="2559113"/>
                  <a:ext cx="787779" cy="423104"/>
                </a:xfrm>
                <a:prstGeom prst="rect">
                  <a:avLst/>
                </a:prstGeom>
              </p:spPr>
            </p:pic>
            <p:graphicFrame>
              <p:nvGraphicFramePr>
                <p:cNvPr id="83" name="Object 1029">
                  <a:hlinkClick r:id="" action="ppaction://ole?verb=0"/>
                  <a:extLst>
                    <a:ext uri="{FF2B5EF4-FFF2-40B4-BE49-F238E27FC236}">
                      <a16:creationId xmlns:a16="http://schemas.microsoft.com/office/drawing/2014/main" id="{F7C81A72-B8F7-9613-04E9-8860021346E2}"/>
                    </a:ext>
                  </a:extLst>
                </p:cNvPr>
                <p:cNvGraphicFramePr>
                  <a:graphicFrameLocks/>
                </p:cNvGraphicFramePr>
                <p:nvPr>
                  <p:extLst>
                    <p:ext uri="{D42A27DB-BD31-4B8C-83A1-F6EECF244321}">
                      <p14:modId xmlns:p14="http://schemas.microsoft.com/office/powerpoint/2010/main" val="1303681178"/>
                    </p:ext>
                  </p:extLst>
                </p:nvPr>
              </p:nvGraphicFramePr>
              <p:xfrm>
                <a:off x="3158710" y="3025993"/>
                <a:ext cx="394639" cy="380645"/>
              </p:xfrm>
              <a:graphic>
                <a:graphicData uri="http://schemas.openxmlformats.org/presentationml/2006/ole">
                  <mc:AlternateContent xmlns:mc="http://schemas.openxmlformats.org/markup-compatibility/2006">
                    <mc:Choice xmlns:v="urn:schemas-microsoft-com:vml" Requires="v">
                      <p:oleObj name="ClipArt" r:id="rId3" imgW="2286000" imgH="2286000" progId="MS_ClipArt_Gallery.2">
                        <p:embed/>
                      </p:oleObj>
                    </mc:Choice>
                    <mc:Fallback>
                      <p:oleObj name="ClipArt" r:id="rId3" imgW="2286000" imgH="2286000" progId="MS_ClipArt_Gallery.2">
                        <p:embed/>
                        <p:pic>
                          <p:nvPicPr>
                            <p:cNvPr id="83" name="Object 1029">
                              <a:hlinkClick r:id="" action="ppaction://ole?verb=0"/>
                              <a:extLst>
                                <a:ext uri="{FF2B5EF4-FFF2-40B4-BE49-F238E27FC236}">
                                  <a16:creationId xmlns:a16="http://schemas.microsoft.com/office/drawing/2014/main" id="{F7C81A72-B8F7-9613-04E9-8860021346E2}"/>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8710" y="3025993"/>
                              <a:ext cx="394639" cy="380645"/>
                            </a:xfrm>
                            <a:prstGeom prst="rect">
                              <a:avLst/>
                            </a:prstGeom>
                            <a:noFill/>
                            <a:ln>
                              <a:noFill/>
                            </a:ln>
                            <a:effectLst/>
                          </p:spPr>
                        </p:pic>
                      </p:oleObj>
                    </mc:Fallback>
                  </mc:AlternateContent>
                </a:graphicData>
              </a:graphic>
            </p:graphicFrame>
          </p:grpSp>
        </p:grpSp>
      </p:grpSp>
      <p:grpSp>
        <p:nvGrpSpPr>
          <p:cNvPr id="94" name="Groupe 93">
            <a:extLst>
              <a:ext uri="{FF2B5EF4-FFF2-40B4-BE49-F238E27FC236}">
                <a16:creationId xmlns:a16="http://schemas.microsoft.com/office/drawing/2014/main" id="{4E862118-61EF-059F-E803-E49520DA8FF8}"/>
              </a:ext>
            </a:extLst>
          </p:cNvPr>
          <p:cNvGrpSpPr/>
          <p:nvPr/>
        </p:nvGrpSpPr>
        <p:grpSpPr>
          <a:xfrm>
            <a:off x="7310986" y="1267642"/>
            <a:ext cx="4332375" cy="3125093"/>
            <a:chOff x="7310986" y="2151562"/>
            <a:chExt cx="4332375" cy="3125093"/>
          </a:xfrm>
        </p:grpSpPr>
        <p:grpSp>
          <p:nvGrpSpPr>
            <p:cNvPr id="74" name="Groupe 73">
              <a:extLst>
                <a:ext uri="{FF2B5EF4-FFF2-40B4-BE49-F238E27FC236}">
                  <a16:creationId xmlns:a16="http://schemas.microsoft.com/office/drawing/2014/main" id="{FD69FE94-1739-8BF4-9980-1400AA741857}"/>
                </a:ext>
              </a:extLst>
            </p:cNvPr>
            <p:cNvGrpSpPr/>
            <p:nvPr/>
          </p:nvGrpSpPr>
          <p:grpSpPr>
            <a:xfrm>
              <a:off x="8950361" y="2151562"/>
              <a:ext cx="2693000" cy="3125093"/>
              <a:chOff x="8950361" y="2151562"/>
              <a:chExt cx="2693000" cy="3125093"/>
            </a:xfrm>
          </p:grpSpPr>
          <p:sp>
            <p:nvSpPr>
              <p:cNvPr id="4" name="Rectangle : coins arrondis 3">
                <a:extLst>
                  <a:ext uri="{FF2B5EF4-FFF2-40B4-BE49-F238E27FC236}">
                    <a16:creationId xmlns:a16="http://schemas.microsoft.com/office/drawing/2014/main" id="{870F442E-C38C-6753-11B0-5ABC5DC54B28}"/>
                  </a:ext>
                </a:extLst>
              </p:cNvPr>
              <p:cNvSpPr/>
              <p:nvPr/>
            </p:nvSpPr>
            <p:spPr>
              <a:xfrm>
                <a:off x="9138000" y="2675711"/>
                <a:ext cx="2349502" cy="540700"/>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C00000"/>
                    </a:solidFill>
                    <a:effectLst/>
                    <a:ea typeface="Calibri" panose="020F0502020204030204" pitchFamily="34" charset="0"/>
                    <a:cs typeface="Courier New" panose="02070309020205020404" pitchFamily="49" charset="0"/>
                  </a:rPr>
                  <a:t>Décideurs Financeurs</a:t>
                </a:r>
              </a:p>
              <a:p>
                <a:pPr algn="ctr"/>
                <a:r>
                  <a:rPr lang="fr-FR" sz="1200" b="1" dirty="0">
                    <a:solidFill>
                      <a:srgbClr val="C00000"/>
                    </a:solidFill>
                    <a:effectLst/>
                    <a:ea typeface="Calibri" panose="020F0502020204030204" pitchFamily="34" charset="0"/>
                    <a:cs typeface="Courier New" panose="02070309020205020404" pitchFamily="49" charset="0"/>
                  </a:rPr>
                  <a:t>Pouvoirs Publics</a:t>
                </a:r>
                <a:endParaRPr lang="fr-FR" sz="1200" b="1" dirty="0">
                  <a:solidFill>
                    <a:srgbClr val="C00000"/>
                  </a:solidFill>
                </a:endParaRPr>
              </a:p>
            </p:txBody>
          </p:sp>
          <p:sp>
            <p:nvSpPr>
              <p:cNvPr id="54" name="ZoneTexte 53">
                <a:extLst>
                  <a:ext uri="{FF2B5EF4-FFF2-40B4-BE49-F238E27FC236}">
                    <a16:creationId xmlns:a16="http://schemas.microsoft.com/office/drawing/2014/main" id="{CF3D263A-E801-D68E-A17A-657C53C31C99}"/>
                  </a:ext>
                </a:extLst>
              </p:cNvPr>
              <p:cNvSpPr txBox="1"/>
              <p:nvPr/>
            </p:nvSpPr>
            <p:spPr>
              <a:xfrm>
                <a:off x="8950361" y="2151562"/>
                <a:ext cx="2693000" cy="343726"/>
              </a:xfrm>
              <a:prstGeom prst="rect">
                <a:avLst/>
              </a:prstGeom>
              <a:solidFill>
                <a:srgbClr val="C00000"/>
              </a:solidFill>
            </p:spPr>
            <p:txBody>
              <a:bodyPr wrap="square" lIns="0" tIns="36000" rIns="0" bIns="36000" rtlCol="0" anchor="ctr" anchorCtr="0">
                <a:noAutofit/>
              </a:bodyPr>
              <a:lstStyle/>
              <a:p>
                <a:pPr algn="ctr"/>
                <a:r>
                  <a:rPr lang="fr-FR" b="1" dirty="0">
                    <a:solidFill>
                      <a:schemeClr val="bg1"/>
                    </a:solidFill>
                  </a:rPr>
                  <a:t>Les responsables publics</a:t>
                </a:r>
                <a:endParaRPr lang="fr-FR" dirty="0">
                  <a:solidFill>
                    <a:schemeClr val="bg1"/>
                  </a:solidFill>
                </a:endParaRPr>
              </a:p>
            </p:txBody>
          </p:sp>
          <p:sp>
            <p:nvSpPr>
              <p:cNvPr id="63" name="Rectangle : coins arrondis 62">
                <a:extLst>
                  <a:ext uri="{FF2B5EF4-FFF2-40B4-BE49-F238E27FC236}">
                    <a16:creationId xmlns:a16="http://schemas.microsoft.com/office/drawing/2014/main" id="{25BA10B2-C9F8-E451-F28F-E922514E9DE7}"/>
                  </a:ext>
                </a:extLst>
              </p:cNvPr>
              <p:cNvSpPr/>
              <p:nvPr/>
            </p:nvSpPr>
            <p:spPr>
              <a:xfrm>
                <a:off x="9138000" y="3377747"/>
                <a:ext cx="2349502" cy="540700"/>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200" b="1" dirty="0">
                    <a:solidFill>
                      <a:srgbClr val="C00000"/>
                    </a:solidFill>
                    <a:ea typeface="Calibri" panose="020F0502020204030204" pitchFamily="34" charset="0"/>
                    <a:cs typeface="Courier New" panose="02070309020205020404" pitchFamily="49" charset="0"/>
                  </a:rPr>
                  <a:t>Instances de gouvernance</a:t>
                </a:r>
              </a:p>
              <a:p>
                <a:pPr algn="ctr"/>
                <a:r>
                  <a:rPr lang="fr-FR" sz="1000" dirty="0">
                    <a:solidFill>
                      <a:srgbClr val="C00000"/>
                    </a:solidFill>
                    <a:ea typeface="Calibri" panose="020F0502020204030204" pitchFamily="34" charset="0"/>
                    <a:cs typeface="Courier New" panose="02070309020205020404" pitchFamily="49" charset="0"/>
                  </a:rPr>
                  <a:t>(niveau national, régional, départemental, local)</a:t>
                </a:r>
                <a:endParaRPr lang="fr-FR" sz="1000" dirty="0">
                  <a:solidFill>
                    <a:srgbClr val="C00000"/>
                  </a:solidFill>
                </a:endParaRPr>
              </a:p>
            </p:txBody>
          </p:sp>
          <p:sp>
            <p:nvSpPr>
              <p:cNvPr id="64" name="Rectangle : coins arrondis 63">
                <a:extLst>
                  <a:ext uri="{FF2B5EF4-FFF2-40B4-BE49-F238E27FC236}">
                    <a16:creationId xmlns:a16="http://schemas.microsoft.com/office/drawing/2014/main" id="{7443CF38-FEC1-3AF7-B3E2-95D1B9D6C46B}"/>
                  </a:ext>
                </a:extLst>
              </p:cNvPr>
              <p:cNvSpPr/>
              <p:nvPr/>
            </p:nvSpPr>
            <p:spPr>
              <a:xfrm>
                <a:off x="9138000" y="4029518"/>
                <a:ext cx="2349502" cy="540700"/>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C00000"/>
                    </a:solidFill>
                    <a:cs typeface="Courier New" panose="02070309020205020404" pitchFamily="49" charset="0"/>
                  </a:rPr>
                  <a:t>Législateur</a:t>
                </a:r>
              </a:p>
              <a:p>
                <a:pPr algn="ctr"/>
                <a:r>
                  <a:rPr lang="fr-FR" sz="1200" b="1" dirty="0">
                    <a:solidFill>
                      <a:srgbClr val="C00000"/>
                    </a:solidFill>
                    <a:cs typeface="Courier New" panose="02070309020205020404" pitchFamily="49" charset="0"/>
                  </a:rPr>
                  <a:t>(Parlement, Sénat)</a:t>
                </a:r>
                <a:endParaRPr lang="fr-FR" sz="1200" b="1" dirty="0">
                  <a:solidFill>
                    <a:srgbClr val="C00000"/>
                  </a:solidFill>
                </a:endParaRPr>
              </a:p>
            </p:txBody>
          </p:sp>
          <p:sp>
            <p:nvSpPr>
              <p:cNvPr id="10" name="Rectangle : coins arrondis 9">
                <a:extLst>
                  <a:ext uri="{FF2B5EF4-FFF2-40B4-BE49-F238E27FC236}">
                    <a16:creationId xmlns:a16="http://schemas.microsoft.com/office/drawing/2014/main" id="{734F8416-C523-89F5-4C0A-7547E77DC4BB}"/>
                  </a:ext>
                </a:extLst>
              </p:cNvPr>
              <p:cNvSpPr/>
              <p:nvPr/>
            </p:nvSpPr>
            <p:spPr>
              <a:xfrm>
                <a:off x="9138000" y="4735955"/>
                <a:ext cx="2349502" cy="540700"/>
              </a:xfrm>
              <a:prstGeom prst="roundRect">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rgbClr val="C00000"/>
                    </a:solidFill>
                    <a:cs typeface="Courier New" panose="02070309020205020404" pitchFamily="49" charset="0"/>
                  </a:rPr>
                  <a:t>Défenseur des droits</a:t>
                </a:r>
                <a:endParaRPr lang="fr-FR" sz="1200" b="1" dirty="0">
                  <a:solidFill>
                    <a:srgbClr val="C00000"/>
                  </a:solidFill>
                </a:endParaRPr>
              </a:p>
            </p:txBody>
          </p:sp>
        </p:grpSp>
        <p:grpSp>
          <p:nvGrpSpPr>
            <p:cNvPr id="91" name="Groupe 90">
              <a:extLst>
                <a:ext uri="{FF2B5EF4-FFF2-40B4-BE49-F238E27FC236}">
                  <a16:creationId xmlns:a16="http://schemas.microsoft.com/office/drawing/2014/main" id="{243DB26F-FBBE-B32D-C273-D3DEB9683B94}"/>
                </a:ext>
              </a:extLst>
            </p:cNvPr>
            <p:cNvGrpSpPr/>
            <p:nvPr/>
          </p:nvGrpSpPr>
          <p:grpSpPr>
            <a:xfrm>
              <a:off x="7310986" y="2579432"/>
              <a:ext cx="1608298" cy="1522663"/>
              <a:chOff x="7310986" y="2579432"/>
              <a:chExt cx="1608298" cy="1522663"/>
            </a:xfrm>
          </p:grpSpPr>
          <p:sp>
            <p:nvSpPr>
              <p:cNvPr id="77" name="Text Box 23">
                <a:extLst>
                  <a:ext uri="{FF2B5EF4-FFF2-40B4-BE49-F238E27FC236}">
                    <a16:creationId xmlns:a16="http://schemas.microsoft.com/office/drawing/2014/main" id="{8B8B9ECA-3415-52D3-A53C-B48EB16F6766}"/>
                  </a:ext>
                </a:extLst>
              </p:cNvPr>
              <p:cNvSpPr txBox="1">
                <a:spLocks noChangeArrowheads="1"/>
              </p:cNvSpPr>
              <p:nvPr/>
            </p:nvSpPr>
            <p:spPr bwMode="auto">
              <a:xfrm rot="21166599">
                <a:off x="7472955" y="3050564"/>
                <a:ext cx="1446329" cy="1051531"/>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pPr>
                <a:r>
                  <a:rPr lang="fr-FR" altLang="fr-FR" sz="17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Alertes</a:t>
                </a:r>
              </a:p>
              <a:p>
                <a:pPr algn="ctr" eaLnBrk="1" hangingPunct="1">
                  <a:lnSpc>
                    <a:spcPct val="110000"/>
                  </a:lnSpc>
                </a:pPr>
                <a:r>
                  <a:rPr lang="fr-FR" altLang="fr-FR" sz="17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Propositions</a:t>
                </a:r>
              </a:p>
              <a:p>
                <a:pPr algn="ctr" eaLnBrk="1" hangingPunct="1">
                  <a:lnSpc>
                    <a:spcPct val="110000"/>
                  </a:lnSpc>
                </a:pPr>
                <a:r>
                  <a:rPr lang="fr-FR" altLang="fr-FR" sz="1700" b="1" dirty="0">
                    <a:solidFill>
                      <a:srgbClr val="C0000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Lobbying</a:t>
                </a:r>
                <a:endParaRPr lang="fr-FR" altLang="fr-FR" sz="1700" dirty="0">
                  <a:solidFill>
                    <a:srgbClr val="C00000"/>
                  </a:solidFill>
                  <a:latin typeface="Comic Sans MS" panose="030F0702030302020204" pitchFamily="66" charset="0"/>
                  <a:cs typeface="Times New Roman" panose="02020603050405020304" pitchFamily="18" charset="0"/>
                </a:endParaRPr>
              </a:p>
            </p:txBody>
          </p:sp>
          <p:pic>
            <p:nvPicPr>
              <p:cNvPr id="82" name="Image 81">
                <a:extLst>
                  <a:ext uri="{FF2B5EF4-FFF2-40B4-BE49-F238E27FC236}">
                    <a16:creationId xmlns:a16="http://schemas.microsoft.com/office/drawing/2014/main" id="{D797F193-10C6-AB59-E60B-6675E67A91E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112421">
                <a:off x="7736784" y="2579432"/>
                <a:ext cx="787779" cy="423104"/>
              </a:xfrm>
              <a:prstGeom prst="rect">
                <a:avLst/>
              </a:prstGeom>
            </p:spPr>
          </p:pic>
          <p:graphicFrame>
            <p:nvGraphicFramePr>
              <p:cNvPr id="85" name="Object 1029">
                <a:hlinkClick r:id="" action="ppaction://ole?verb=0"/>
                <a:extLst>
                  <a:ext uri="{FF2B5EF4-FFF2-40B4-BE49-F238E27FC236}">
                    <a16:creationId xmlns:a16="http://schemas.microsoft.com/office/drawing/2014/main" id="{82A4B6ED-F152-989F-6F5F-5925D204BB00}"/>
                  </a:ext>
                </a:extLst>
              </p:cNvPr>
              <p:cNvGraphicFramePr>
                <a:graphicFrameLocks/>
              </p:cNvGraphicFramePr>
              <p:nvPr>
                <p:extLst>
                  <p:ext uri="{D42A27DB-BD31-4B8C-83A1-F6EECF244321}">
                    <p14:modId xmlns:p14="http://schemas.microsoft.com/office/powerpoint/2010/main" val="845952707"/>
                  </p:ext>
                </p:extLst>
              </p:nvPr>
            </p:nvGraphicFramePr>
            <p:xfrm>
              <a:off x="7310986" y="3054092"/>
              <a:ext cx="394639" cy="380645"/>
            </p:xfrm>
            <a:graphic>
              <a:graphicData uri="http://schemas.openxmlformats.org/presentationml/2006/ole">
                <mc:AlternateContent xmlns:mc="http://schemas.openxmlformats.org/markup-compatibility/2006">
                  <mc:Choice xmlns:v="urn:schemas-microsoft-com:vml" Requires="v">
                    <p:oleObj name="ClipArt" r:id="rId3" imgW="2286000" imgH="2286000" progId="MS_ClipArt_Gallery.2">
                      <p:embed/>
                    </p:oleObj>
                  </mc:Choice>
                  <mc:Fallback>
                    <p:oleObj name="ClipArt" r:id="rId3" imgW="2286000" imgH="2286000" progId="MS_ClipArt_Gallery.2">
                      <p:embed/>
                      <p:pic>
                        <p:nvPicPr>
                          <p:cNvPr id="85" name="Object 1029">
                            <a:hlinkClick r:id="" action="ppaction://ole?verb=0"/>
                            <a:extLst>
                              <a:ext uri="{FF2B5EF4-FFF2-40B4-BE49-F238E27FC236}">
                                <a16:creationId xmlns:a16="http://schemas.microsoft.com/office/drawing/2014/main" id="{82A4B6ED-F152-989F-6F5F-5925D204BB00}"/>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0986" y="3054092"/>
                            <a:ext cx="394639" cy="380645"/>
                          </a:xfrm>
                          <a:prstGeom prst="rect">
                            <a:avLst/>
                          </a:prstGeom>
                          <a:noFill/>
                          <a:ln>
                            <a:noFill/>
                          </a:ln>
                          <a:effectLst/>
                        </p:spPr>
                      </p:pic>
                    </p:oleObj>
                  </mc:Fallback>
                </mc:AlternateContent>
              </a:graphicData>
            </a:graphic>
          </p:graphicFrame>
        </p:grpSp>
      </p:grpSp>
      <p:pic>
        <p:nvPicPr>
          <p:cNvPr id="98" name="Image 97">
            <a:extLst>
              <a:ext uri="{FF2B5EF4-FFF2-40B4-BE49-F238E27FC236}">
                <a16:creationId xmlns:a16="http://schemas.microsoft.com/office/drawing/2014/main" id="{89B628E9-EC43-D2C5-E15B-883C611190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90034" y="445648"/>
            <a:ext cx="723766" cy="388724"/>
          </a:xfrm>
          <a:prstGeom prst="rect">
            <a:avLst/>
          </a:prstGeom>
        </p:spPr>
      </p:pic>
      <p:sp>
        <p:nvSpPr>
          <p:cNvPr id="12" name="Espace réservé du numéro de diapositive 5">
            <a:extLst>
              <a:ext uri="{FF2B5EF4-FFF2-40B4-BE49-F238E27FC236}">
                <a16:creationId xmlns:a16="http://schemas.microsoft.com/office/drawing/2014/main" id="{7C6DEF27-7964-EE1F-D3FD-A956C625AE65}"/>
              </a:ext>
            </a:extLst>
          </p:cNvPr>
          <p:cNvSpPr>
            <a:spLocks noGrp="1"/>
          </p:cNvSpPr>
          <p:nvPr>
            <p:ph type="sldNum" sz="quarter" idx="12"/>
          </p:nvPr>
        </p:nvSpPr>
        <p:spPr>
          <a:xfrm>
            <a:off x="8610600" y="6356350"/>
            <a:ext cx="2743200" cy="365125"/>
          </a:xfrm>
        </p:spPr>
        <p:txBody>
          <a:bodyPr/>
          <a:lstStyle/>
          <a:p>
            <a:fld id="{6E833372-7D62-40C9-BF68-20E9FEC70D5A}" type="slidenum">
              <a:rPr lang="fr-FR" smtClean="0"/>
              <a:t>9</a:t>
            </a:fld>
            <a:endParaRPr lang="fr-FR" dirty="0"/>
          </a:p>
        </p:txBody>
      </p:sp>
      <p:grpSp>
        <p:nvGrpSpPr>
          <p:cNvPr id="43" name="Groupe 42">
            <a:extLst>
              <a:ext uri="{FF2B5EF4-FFF2-40B4-BE49-F238E27FC236}">
                <a16:creationId xmlns:a16="http://schemas.microsoft.com/office/drawing/2014/main" id="{E8D29C53-C9B7-B3E4-00CE-0018D22E602E}"/>
              </a:ext>
            </a:extLst>
          </p:cNvPr>
          <p:cNvGrpSpPr/>
          <p:nvPr/>
        </p:nvGrpSpPr>
        <p:grpSpPr>
          <a:xfrm>
            <a:off x="3751149" y="4205729"/>
            <a:ext cx="4689702" cy="2340856"/>
            <a:chOff x="3751149" y="4205729"/>
            <a:chExt cx="4689702" cy="2340856"/>
          </a:xfrm>
        </p:grpSpPr>
        <p:sp>
          <p:nvSpPr>
            <p:cNvPr id="17" name="Rectangle : coins arrondis 16">
              <a:extLst>
                <a:ext uri="{FF2B5EF4-FFF2-40B4-BE49-F238E27FC236}">
                  <a16:creationId xmlns:a16="http://schemas.microsoft.com/office/drawing/2014/main" id="{FAF8630A-DE61-49DC-7909-F91F09A8229E}"/>
                </a:ext>
              </a:extLst>
            </p:cNvPr>
            <p:cNvSpPr/>
            <p:nvPr/>
          </p:nvSpPr>
          <p:spPr>
            <a:xfrm>
              <a:off x="4548005" y="5412753"/>
              <a:ext cx="926971" cy="536115"/>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chemeClr val="accent4">
                      <a:lumMod val="50000"/>
                    </a:schemeClr>
                  </a:solidFill>
                </a:rPr>
                <a:t>Services à la personne</a:t>
              </a:r>
            </a:p>
          </p:txBody>
        </p:sp>
        <p:sp>
          <p:nvSpPr>
            <p:cNvPr id="20" name="ZoneTexte 19">
              <a:extLst>
                <a:ext uri="{FF2B5EF4-FFF2-40B4-BE49-F238E27FC236}">
                  <a16:creationId xmlns:a16="http://schemas.microsoft.com/office/drawing/2014/main" id="{CAB620BA-3BB1-E14A-F6A9-FC536BB84AE5}"/>
                </a:ext>
              </a:extLst>
            </p:cNvPr>
            <p:cNvSpPr txBox="1"/>
            <p:nvPr/>
          </p:nvSpPr>
          <p:spPr>
            <a:xfrm>
              <a:off x="3751149" y="6042995"/>
              <a:ext cx="4689702" cy="503590"/>
            </a:xfrm>
            <a:prstGeom prst="rect">
              <a:avLst/>
            </a:prstGeom>
            <a:solidFill>
              <a:schemeClr val="accent4">
                <a:lumMod val="50000"/>
              </a:schemeClr>
            </a:solidFill>
            <a:ln>
              <a:noFill/>
            </a:ln>
          </p:spPr>
          <p:txBody>
            <a:bodyPr wrap="square" lIns="36000" tIns="36000" rIns="36000" bIns="36000" rtlCol="0" anchor="ctr" anchorCtr="0">
              <a:spAutoFit/>
            </a:bodyPr>
            <a:lstStyle/>
            <a:p>
              <a:pPr algn="ctr"/>
              <a:r>
                <a:rPr lang="fr-FR" sz="1400" b="1" dirty="0">
                  <a:solidFill>
                    <a:schemeClr val="bg1"/>
                  </a:solidFill>
                </a:rPr>
                <a:t>Les opérateurs</a:t>
              </a:r>
            </a:p>
            <a:p>
              <a:pPr algn="ctr"/>
              <a:r>
                <a:rPr lang="fr-FR" sz="1400" b="1" dirty="0">
                  <a:solidFill>
                    <a:schemeClr val="bg1"/>
                  </a:solidFill>
                </a:rPr>
                <a:t>de services</a:t>
              </a:r>
              <a:endParaRPr lang="fr-FR" sz="1400" dirty="0">
                <a:solidFill>
                  <a:schemeClr val="bg1"/>
                </a:solidFill>
              </a:endParaRPr>
            </a:p>
          </p:txBody>
        </p:sp>
        <p:sp>
          <p:nvSpPr>
            <p:cNvPr id="21" name="Rectangle : coins arrondis 20">
              <a:extLst>
                <a:ext uri="{FF2B5EF4-FFF2-40B4-BE49-F238E27FC236}">
                  <a16:creationId xmlns:a16="http://schemas.microsoft.com/office/drawing/2014/main" id="{B23530FE-7DA1-6969-5625-966CB45A36EE}"/>
                </a:ext>
              </a:extLst>
            </p:cNvPr>
            <p:cNvSpPr/>
            <p:nvPr/>
          </p:nvSpPr>
          <p:spPr>
            <a:xfrm>
              <a:off x="3751149" y="5412753"/>
              <a:ext cx="708743" cy="536115"/>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chemeClr val="accent4">
                      <a:lumMod val="50000"/>
                    </a:schemeClr>
                  </a:solidFill>
                </a:rPr>
                <a:t>EHPAD</a:t>
              </a:r>
            </a:p>
          </p:txBody>
        </p:sp>
        <p:sp>
          <p:nvSpPr>
            <p:cNvPr id="22" name="Rectangle : coins arrondis 21">
              <a:extLst>
                <a:ext uri="{FF2B5EF4-FFF2-40B4-BE49-F238E27FC236}">
                  <a16:creationId xmlns:a16="http://schemas.microsoft.com/office/drawing/2014/main" id="{A23241BC-95D6-0868-F045-D994A2AB3645}"/>
                </a:ext>
              </a:extLst>
            </p:cNvPr>
            <p:cNvSpPr/>
            <p:nvPr/>
          </p:nvSpPr>
          <p:spPr>
            <a:xfrm>
              <a:off x="5575445" y="5412753"/>
              <a:ext cx="926971" cy="536115"/>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chemeClr val="accent4">
                      <a:lumMod val="50000"/>
                    </a:schemeClr>
                  </a:solidFill>
                </a:rPr>
                <a:t>Habitats partagés</a:t>
              </a:r>
            </a:p>
          </p:txBody>
        </p:sp>
        <p:sp>
          <p:nvSpPr>
            <p:cNvPr id="23" name="Rectangle : coins arrondis 22">
              <a:extLst>
                <a:ext uri="{FF2B5EF4-FFF2-40B4-BE49-F238E27FC236}">
                  <a16:creationId xmlns:a16="http://schemas.microsoft.com/office/drawing/2014/main" id="{1033A4E8-1C38-3A21-8C08-47C47A111146}"/>
                </a:ext>
              </a:extLst>
            </p:cNvPr>
            <p:cNvSpPr/>
            <p:nvPr/>
          </p:nvSpPr>
          <p:spPr>
            <a:xfrm>
              <a:off x="6590529" y="5412753"/>
              <a:ext cx="926971" cy="536115"/>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chemeClr val="accent4">
                      <a:lumMod val="50000"/>
                    </a:schemeClr>
                  </a:solidFill>
                </a:rPr>
                <a:t>Structures de santé</a:t>
              </a:r>
            </a:p>
          </p:txBody>
        </p:sp>
        <p:sp>
          <p:nvSpPr>
            <p:cNvPr id="25" name="Rectangle : coins arrondis 24">
              <a:extLst>
                <a:ext uri="{FF2B5EF4-FFF2-40B4-BE49-F238E27FC236}">
                  <a16:creationId xmlns:a16="http://schemas.microsoft.com/office/drawing/2014/main" id="{752F3B1C-35B1-4A25-110A-0C2C45F727BA}"/>
                </a:ext>
              </a:extLst>
            </p:cNvPr>
            <p:cNvSpPr/>
            <p:nvPr/>
          </p:nvSpPr>
          <p:spPr>
            <a:xfrm>
              <a:off x="7631729" y="5412753"/>
              <a:ext cx="809122" cy="536115"/>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fr-FR" sz="1200" b="1" dirty="0">
                  <a:solidFill>
                    <a:schemeClr val="accent4">
                      <a:lumMod val="50000"/>
                    </a:schemeClr>
                  </a:solidFill>
                </a:rPr>
                <a:t>Etc.</a:t>
              </a:r>
            </a:p>
          </p:txBody>
        </p:sp>
        <p:grpSp>
          <p:nvGrpSpPr>
            <p:cNvPr id="41" name="Groupe 40">
              <a:extLst>
                <a:ext uri="{FF2B5EF4-FFF2-40B4-BE49-F238E27FC236}">
                  <a16:creationId xmlns:a16="http://schemas.microsoft.com/office/drawing/2014/main" id="{DDF517F9-5436-1744-DA8F-7FF1B51A2C42}"/>
                </a:ext>
              </a:extLst>
            </p:cNvPr>
            <p:cNvGrpSpPr/>
            <p:nvPr/>
          </p:nvGrpSpPr>
          <p:grpSpPr>
            <a:xfrm>
              <a:off x="5179726" y="4205729"/>
              <a:ext cx="1637191" cy="999169"/>
              <a:chOff x="5179726" y="4297169"/>
              <a:chExt cx="1637191" cy="999169"/>
            </a:xfrm>
          </p:grpSpPr>
          <p:sp>
            <p:nvSpPr>
              <p:cNvPr id="14" name="Text Box 23">
                <a:extLst>
                  <a:ext uri="{FF2B5EF4-FFF2-40B4-BE49-F238E27FC236}">
                    <a16:creationId xmlns:a16="http://schemas.microsoft.com/office/drawing/2014/main" id="{8C8C45C0-11EB-4816-C0DF-01C3354E9ADC}"/>
                  </a:ext>
                </a:extLst>
              </p:cNvPr>
              <p:cNvSpPr txBox="1">
                <a:spLocks noChangeArrowheads="1"/>
              </p:cNvSpPr>
              <p:nvPr/>
            </p:nvSpPr>
            <p:spPr bwMode="auto">
              <a:xfrm rot="21166599">
                <a:off x="5370588" y="4628670"/>
                <a:ext cx="1446329" cy="66766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spcBef>
                    <a:spcPct val="50000"/>
                  </a:spcBef>
                </a:pPr>
                <a:r>
                  <a:rPr lang="fr-FR" altLang="fr-FR" sz="1400" b="1" dirty="0">
                    <a:solidFill>
                      <a:schemeClr val="accent4">
                        <a:lumMod val="50000"/>
                      </a:schemeClr>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Co-instruction Co-construction</a:t>
                </a:r>
                <a:endParaRPr lang="fr-FR" altLang="fr-FR" sz="1400" dirty="0">
                  <a:solidFill>
                    <a:schemeClr val="accent4">
                      <a:lumMod val="50000"/>
                    </a:schemeClr>
                  </a:solidFill>
                  <a:latin typeface="Comic Sans MS" panose="030F0702030302020204" pitchFamily="66" charset="0"/>
                  <a:cs typeface="Times New Roman" panose="02020603050405020304" pitchFamily="18" charset="0"/>
                </a:endParaRPr>
              </a:p>
            </p:txBody>
          </p:sp>
          <p:graphicFrame>
            <p:nvGraphicFramePr>
              <p:cNvPr id="28" name="Object 1029">
                <a:hlinkClick r:id="" action="ppaction://ole?verb=0"/>
                <a:extLst>
                  <a:ext uri="{FF2B5EF4-FFF2-40B4-BE49-F238E27FC236}">
                    <a16:creationId xmlns:a16="http://schemas.microsoft.com/office/drawing/2014/main" id="{58254E69-6399-F06B-810D-AC7A4689C194}"/>
                  </a:ext>
                </a:extLst>
              </p:cNvPr>
              <p:cNvGraphicFramePr>
                <a:graphicFrameLocks/>
              </p:cNvGraphicFramePr>
              <p:nvPr>
                <p:extLst>
                  <p:ext uri="{D42A27DB-BD31-4B8C-83A1-F6EECF244321}">
                    <p14:modId xmlns:p14="http://schemas.microsoft.com/office/powerpoint/2010/main" val="3265878056"/>
                  </p:ext>
                </p:extLst>
              </p:nvPr>
            </p:nvGraphicFramePr>
            <p:xfrm>
              <a:off x="5179726" y="4622018"/>
              <a:ext cx="303028" cy="341943"/>
            </p:xfrm>
            <a:graphic>
              <a:graphicData uri="http://schemas.openxmlformats.org/presentationml/2006/ole">
                <mc:AlternateContent xmlns:mc="http://schemas.openxmlformats.org/markup-compatibility/2006">
                  <mc:Choice xmlns:v="urn:schemas-microsoft-com:vml" Requires="v">
                    <p:oleObj name="ClipArt" r:id="rId3" imgW="2286000" imgH="2286000" progId="MS_ClipArt_Gallery.2">
                      <p:embed/>
                    </p:oleObj>
                  </mc:Choice>
                  <mc:Fallback>
                    <p:oleObj name="ClipArt" r:id="rId3" imgW="2286000" imgH="2286000" progId="MS_ClipArt_Gallery.2">
                      <p:embed/>
                      <p:pic>
                        <p:nvPicPr>
                          <p:cNvPr id="27" name="Object 1029">
                            <a:hlinkClick r:id="" action="ppaction://ole?verb=0"/>
                            <a:extLst>
                              <a:ext uri="{FF2B5EF4-FFF2-40B4-BE49-F238E27FC236}">
                                <a16:creationId xmlns:a16="http://schemas.microsoft.com/office/drawing/2014/main" id="{D70880B7-EC56-E437-FBD1-0AC988D098F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9726" y="4622018"/>
                            <a:ext cx="303028" cy="341943"/>
                          </a:xfrm>
                          <a:prstGeom prst="rect">
                            <a:avLst/>
                          </a:prstGeom>
                          <a:noFill/>
                          <a:ln>
                            <a:noFill/>
                          </a:ln>
                          <a:effectLst/>
                        </p:spPr>
                      </p:pic>
                    </p:oleObj>
                  </mc:Fallback>
                </mc:AlternateContent>
              </a:graphicData>
            </a:graphic>
          </p:graphicFrame>
          <p:pic>
            <p:nvPicPr>
              <p:cNvPr id="30" name="Image 29">
                <a:extLst>
                  <a:ext uri="{FF2B5EF4-FFF2-40B4-BE49-F238E27FC236}">
                    <a16:creationId xmlns:a16="http://schemas.microsoft.com/office/drawing/2014/main" id="{8D2FFAB2-E7CE-45A5-A752-C71A213DBB4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391364" flipH="1">
                <a:off x="5733295" y="4297169"/>
                <a:ext cx="573010" cy="307755"/>
              </a:xfrm>
              <a:prstGeom prst="rect">
                <a:avLst/>
              </a:prstGeom>
            </p:spPr>
          </p:pic>
        </p:grpSp>
      </p:grpSp>
      <p:grpSp>
        <p:nvGrpSpPr>
          <p:cNvPr id="7" name="Groupe 6">
            <a:extLst>
              <a:ext uri="{FF2B5EF4-FFF2-40B4-BE49-F238E27FC236}">
                <a16:creationId xmlns:a16="http://schemas.microsoft.com/office/drawing/2014/main" id="{8F39FFB3-46FF-FC1C-9FE8-D85E71006CBC}"/>
              </a:ext>
            </a:extLst>
          </p:cNvPr>
          <p:cNvGrpSpPr/>
          <p:nvPr/>
        </p:nvGrpSpPr>
        <p:grpSpPr>
          <a:xfrm>
            <a:off x="416793" y="4296221"/>
            <a:ext cx="3570134" cy="2237188"/>
            <a:chOff x="416793" y="4296221"/>
            <a:chExt cx="3570134" cy="2237188"/>
          </a:xfrm>
        </p:grpSpPr>
        <p:grpSp>
          <p:nvGrpSpPr>
            <p:cNvPr id="44" name="Groupe 43">
              <a:extLst>
                <a:ext uri="{FF2B5EF4-FFF2-40B4-BE49-F238E27FC236}">
                  <a16:creationId xmlns:a16="http://schemas.microsoft.com/office/drawing/2014/main" id="{034EBC92-3A3C-ACD8-AF88-99C13462C44E}"/>
                </a:ext>
              </a:extLst>
            </p:cNvPr>
            <p:cNvGrpSpPr/>
            <p:nvPr/>
          </p:nvGrpSpPr>
          <p:grpSpPr>
            <a:xfrm>
              <a:off x="416793" y="4296221"/>
              <a:ext cx="3570134" cy="2237188"/>
              <a:chOff x="384894" y="4266207"/>
              <a:chExt cx="3570134" cy="2237188"/>
            </a:xfrm>
          </p:grpSpPr>
          <p:sp>
            <p:nvSpPr>
              <p:cNvPr id="3" name="Rectangle : coins arrondis 2">
                <a:extLst>
                  <a:ext uri="{FF2B5EF4-FFF2-40B4-BE49-F238E27FC236}">
                    <a16:creationId xmlns:a16="http://schemas.microsoft.com/office/drawing/2014/main" id="{AB9F0C7F-DB1E-DBDD-FCEE-D6C9B5328B54}"/>
                  </a:ext>
                </a:extLst>
              </p:cNvPr>
              <p:cNvSpPr/>
              <p:nvPr/>
            </p:nvSpPr>
            <p:spPr>
              <a:xfrm>
                <a:off x="2607577" y="5382738"/>
                <a:ext cx="708743" cy="536115"/>
              </a:xfrm>
              <a:prstGeom prst="roundRect">
                <a:avLst/>
              </a:prstGeom>
              <a:no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rgbClr val="0099FF"/>
                    </a:solidFill>
                  </a:rPr>
                  <a:t>Syndicats</a:t>
                </a:r>
              </a:p>
            </p:txBody>
          </p:sp>
          <p:sp>
            <p:nvSpPr>
              <p:cNvPr id="18" name="ZoneTexte 17">
                <a:extLst>
                  <a:ext uri="{FF2B5EF4-FFF2-40B4-BE49-F238E27FC236}">
                    <a16:creationId xmlns:a16="http://schemas.microsoft.com/office/drawing/2014/main" id="{F8CF7A8E-EB80-9B51-FB8D-FE00D95B04B8}"/>
                  </a:ext>
                </a:extLst>
              </p:cNvPr>
              <p:cNvSpPr txBox="1"/>
              <p:nvPr/>
            </p:nvSpPr>
            <p:spPr>
              <a:xfrm>
                <a:off x="384894" y="5999805"/>
                <a:ext cx="2914809" cy="503590"/>
              </a:xfrm>
              <a:prstGeom prst="rect">
                <a:avLst/>
              </a:prstGeom>
              <a:solidFill>
                <a:srgbClr val="0099FF"/>
              </a:solidFill>
              <a:ln>
                <a:noFill/>
              </a:ln>
            </p:spPr>
            <p:txBody>
              <a:bodyPr wrap="square" lIns="36000" tIns="36000" rIns="36000" bIns="36000" rtlCol="0" anchor="ctr" anchorCtr="0">
                <a:spAutoFit/>
              </a:bodyPr>
              <a:lstStyle/>
              <a:p>
                <a:pPr algn="ctr"/>
                <a:r>
                  <a:rPr lang="fr-FR" sz="1400" b="1" dirty="0">
                    <a:solidFill>
                      <a:schemeClr val="bg1"/>
                    </a:solidFill>
                  </a:rPr>
                  <a:t>Les organisations associatives et syndicales</a:t>
                </a:r>
                <a:endParaRPr lang="fr-FR" sz="1400" dirty="0">
                  <a:solidFill>
                    <a:schemeClr val="bg1"/>
                  </a:solidFill>
                </a:endParaRPr>
              </a:p>
            </p:txBody>
          </p:sp>
          <p:sp>
            <p:nvSpPr>
              <p:cNvPr id="19" name="Rectangle : coins arrondis 18">
                <a:extLst>
                  <a:ext uri="{FF2B5EF4-FFF2-40B4-BE49-F238E27FC236}">
                    <a16:creationId xmlns:a16="http://schemas.microsoft.com/office/drawing/2014/main" id="{C2B05B48-335E-4A50-8907-4909FCA2990D}"/>
                  </a:ext>
                </a:extLst>
              </p:cNvPr>
              <p:cNvSpPr/>
              <p:nvPr/>
            </p:nvSpPr>
            <p:spPr>
              <a:xfrm>
                <a:off x="393243" y="5396272"/>
                <a:ext cx="874899" cy="536115"/>
              </a:xfrm>
              <a:prstGeom prst="roundRect">
                <a:avLst/>
              </a:prstGeom>
              <a:no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rgbClr val="0099FF"/>
                    </a:solidFill>
                  </a:rPr>
                  <a:t>Associations citoyennes</a:t>
                </a:r>
              </a:p>
            </p:txBody>
          </p:sp>
          <p:grpSp>
            <p:nvGrpSpPr>
              <p:cNvPr id="34" name="Groupe 33">
                <a:extLst>
                  <a:ext uri="{FF2B5EF4-FFF2-40B4-BE49-F238E27FC236}">
                    <a16:creationId xmlns:a16="http://schemas.microsoft.com/office/drawing/2014/main" id="{925751BC-BAA3-14B3-71F1-1FE1C37F526C}"/>
                  </a:ext>
                </a:extLst>
              </p:cNvPr>
              <p:cNvGrpSpPr/>
              <p:nvPr/>
            </p:nvGrpSpPr>
            <p:grpSpPr>
              <a:xfrm>
                <a:off x="2684940" y="4266207"/>
                <a:ext cx="1270088" cy="931365"/>
                <a:chOff x="2702159" y="4436035"/>
                <a:chExt cx="1270088" cy="931365"/>
              </a:xfrm>
            </p:grpSpPr>
            <p:sp>
              <p:nvSpPr>
                <p:cNvPr id="72" name="Text Box 23">
                  <a:extLst>
                    <a:ext uri="{FF2B5EF4-FFF2-40B4-BE49-F238E27FC236}">
                      <a16:creationId xmlns:a16="http://schemas.microsoft.com/office/drawing/2014/main" id="{D3DFB428-F416-D180-A24B-EA67980F02B0}"/>
                    </a:ext>
                  </a:extLst>
                </p:cNvPr>
                <p:cNvSpPr txBox="1">
                  <a:spLocks noChangeArrowheads="1"/>
                </p:cNvSpPr>
                <p:nvPr/>
              </p:nvSpPr>
              <p:spPr bwMode="auto">
                <a:xfrm rot="21166599">
                  <a:off x="2855514" y="4760152"/>
                  <a:ext cx="1116733" cy="607248"/>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36000" rIns="0" bIns="0" anchor="ctr" anchorCtr="0">
                  <a:no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10000"/>
                    </a:lnSpc>
                    <a:spcBef>
                      <a:spcPct val="50000"/>
                    </a:spcBef>
                  </a:pPr>
                  <a:r>
                    <a:rPr lang="fr-FR" altLang="fr-FR" sz="1400" b="1" dirty="0">
                      <a:solidFill>
                        <a:srgbClr val="00B0F0"/>
                      </a:solidFill>
                      <a:effectLst>
                        <a:outerShdw blurRad="38100" dist="38100" dir="2700000" algn="tl">
                          <a:srgbClr val="C0C0C0"/>
                        </a:outerShdw>
                      </a:effectLst>
                      <a:latin typeface="Comic Sans MS" panose="030F0702030302020204" pitchFamily="66" charset="0"/>
                      <a:cs typeface="Times New Roman" panose="02020603050405020304" pitchFamily="18" charset="0"/>
                    </a:rPr>
                    <a:t>Alliances</a:t>
                  </a:r>
                  <a:endParaRPr lang="fr-FR" altLang="fr-FR" sz="1400" dirty="0">
                    <a:solidFill>
                      <a:srgbClr val="00B0F0"/>
                    </a:solidFill>
                    <a:latin typeface="Comic Sans MS" panose="030F0702030302020204" pitchFamily="66" charset="0"/>
                    <a:cs typeface="Times New Roman" panose="02020603050405020304" pitchFamily="18" charset="0"/>
                  </a:endParaRPr>
                </a:p>
              </p:txBody>
            </p:sp>
            <p:pic>
              <p:nvPicPr>
                <p:cNvPr id="11" name="Image 10">
                  <a:extLst>
                    <a:ext uri="{FF2B5EF4-FFF2-40B4-BE49-F238E27FC236}">
                      <a16:creationId xmlns:a16="http://schemas.microsoft.com/office/drawing/2014/main" id="{74C1220C-1D8A-414C-E7E6-34C3270C84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391364" flipH="1">
                  <a:off x="3057638" y="4436035"/>
                  <a:ext cx="573010" cy="307755"/>
                </a:xfrm>
                <a:prstGeom prst="rect">
                  <a:avLst/>
                </a:prstGeom>
              </p:spPr>
            </p:pic>
            <p:graphicFrame>
              <p:nvGraphicFramePr>
                <p:cNvPr id="27" name="Object 1029">
                  <a:hlinkClick r:id="" action="ppaction://ole?verb=0"/>
                  <a:extLst>
                    <a:ext uri="{FF2B5EF4-FFF2-40B4-BE49-F238E27FC236}">
                      <a16:creationId xmlns:a16="http://schemas.microsoft.com/office/drawing/2014/main" id="{D70880B7-EC56-E437-FBD1-0AC988D098FE}"/>
                    </a:ext>
                  </a:extLst>
                </p:cNvPr>
                <p:cNvGraphicFramePr>
                  <a:graphicFrameLocks/>
                </p:cNvGraphicFramePr>
                <p:nvPr>
                  <p:extLst>
                    <p:ext uri="{D42A27DB-BD31-4B8C-83A1-F6EECF244321}">
                      <p14:modId xmlns:p14="http://schemas.microsoft.com/office/powerpoint/2010/main" val="1509060575"/>
                    </p:ext>
                  </p:extLst>
                </p:nvPr>
              </p:nvGraphicFramePr>
              <p:xfrm>
                <a:off x="2702159" y="4682572"/>
                <a:ext cx="303028" cy="341943"/>
              </p:xfrm>
              <a:graphic>
                <a:graphicData uri="http://schemas.openxmlformats.org/presentationml/2006/ole">
                  <mc:AlternateContent xmlns:mc="http://schemas.openxmlformats.org/markup-compatibility/2006">
                    <mc:Choice xmlns:v="urn:schemas-microsoft-com:vml" Requires="v">
                      <p:oleObj name="ClipArt" r:id="rId3" imgW="2286000" imgH="2286000" progId="MS_ClipArt_Gallery.2">
                        <p:embed/>
                      </p:oleObj>
                    </mc:Choice>
                    <mc:Fallback>
                      <p:oleObj name="ClipArt" r:id="rId3" imgW="2286000" imgH="2286000" progId="MS_ClipArt_Gallery.2">
                        <p:embed/>
                        <p:pic>
                          <p:nvPicPr>
                            <p:cNvPr id="83" name="Object 1029">
                              <a:hlinkClick r:id="" action="ppaction://ole?verb=0"/>
                              <a:extLst>
                                <a:ext uri="{FF2B5EF4-FFF2-40B4-BE49-F238E27FC236}">
                                  <a16:creationId xmlns:a16="http://schemas.microsoft.com/office/drawing/2014/main" id="{F7C81A72-B8F7-9613-04E9-8860021346E2}"/>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2159" y="4682572"/>
                              <a:ext cx="303028" cy="341943"/>
                            </a:xfrm>
                            <a:prstGeom prst="rect">
                              <a:avLst/>
                            </a:prstGeom>
                            <a:noFill/>
                            <a:ln>
                              <a:noFill/>
                            </a:ln>
                            <a:effectLst/>
                          </p:spPr>
                        </p:pic>
                      </p:oleObj>
                    </mc:Fallback>
                  </mc:AlternateContent>
                </a:graphicData>
              </a:graphic>
            </p:graphicFrame>
          </p:grpSp>
        </p:grpSp>
        <p:sp>
          <p:nvSpPr>
            <p:cNvPr id="6" name="Rectangle : coins arrondis 5">
              <a:extLst>
                <a:ext uri="{FF2B5EF4-FFF2-40B4-BE49-F238E27FC236}">
                  <a16:creationId xmlns:a16="http://schemas.microsoft.com/office/drawing/2014/main" id="{10F0A7A7-492B-0C3D-92A4-EE5DE5155306}"/>
                </a:ext>
              </a:extLst>
            </p:cNvPr>
            <p:cNvSpPr/>
            <p:nvPr/>
          </p:nvSpPr>
          <p:spPr>
            <a:xfrm>
              <a:off x="1400396" y="5412752"/>
              <a:ext cx="1140042" cy="536115"/>
            </a:xfrm>
            <a:prstGeom prst="roundRect">
              <a:avLst/>
            </a:prstGeom>
            <a:noFill/>
            <a:ln w="1905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200" b="1" dirty="0">
                  <a:solidFill>
                    <a:srgbClr val="0099FF"/>
                  </a:solidFill>
                </a:rPr>
                <a:t>Organisations professionnelles</a:t>
              </a:r>
            </a:p>
          </p:txBody>
        </p:sp>
      </p:grpSp>
      <p:sp>
        <p:nvSpPr>
          <p:cNvPr id="15" name="Espace réservé du pied de page 14">
            <a:extLst>
              <a:ext uri="{FF2B5EF4-FFF2-40B4-BE49-F238E27FC236}">
                <a16:creationId xmlns:a16="http://schemas.microsoft.com/office/drawing/2014/main" id="{D8D473AF-B0CD-699F-A08E-7C9667B0C6D7}"/>
              </a:ext>
            </a:extLst>
          </p:cNvPr>
          <p:cNvSpPr>
            <a:spLocks noGrp="1"/>
          </p:cNvSpPr>
          <p:nvPr>
            <p:ph type="ftr" sz="quarter" idx="11"/>
          </p:nvPr>
        </p:nvSpPr>
        <p:spPr/>
        <p:txBody>
          <a:bodyPr/>
          <a:lstStyle/>
          <a:p>
            <a:r>
              <a:rPr lang="fr-FR"/>
              <a:t>Projet stratégique de la FNAPAEF pour 2024-2026 (22/05/24)</a:t>
            </a:r>
            <a:endParaRPr lang="fr-FR" dirty="0"/>
          </a:p>
        </p:txBody>
      </p:sp>
    </p:spTree>
    <p:extLst>
      <p:ext uri="{BB962C8B-B14F-4D97-AF65-F5344CB8AC3E}">
        <p14:creationId xmlns:p14="http://schemas.microsoft.com/office/powerpoint/2010/main" val="14429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9728</TotalTime>
  <Words>2620</Words>
  <Application>Microsoft Office PowerPoint</Application>
  <PresentationFormat>Grand écran</PresentationFormat>
  <Paragraphs>372</Paragraphs>
  <Slides>24</Slides>
  <Notes>3</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24</vt:i4>
      </vt:variant>
    </vt:vector>
  </HeadingPairs>
  <TitlesOfParts>
    <vt:vector size="32" baseType="lpstr">
      <vt:lpstr>Arial</vt:lpstr>
      <vt:lpstr>Calibri</vt:lpstr>
      <vt:lpstr>Calibri Light</vt:lpstr>
      <vt:lpstr>Comic Sans MS</vt:lpstr>
      <vt:lpstr>Courier New</vt:lpstr>
      <vt:lpstr>Symbol</vt:lpstr>
      <vt:lpstr>Thème Office</vt:lpstr>
      <vt:lpstr>ClipArt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Sylvie</dc:creator>
  <cp:lastModifiedBy>Sylvie Fortin</cp:lastModifiedBy>
  <cp:revision>179</cp:revision>
  <cp:lastPrinted>2024-04-18T14:44:03Z</cp:lastPrinted>
  <dcterms:created xsi:type="dcterms:W3CDTF">2023-02-07T10:32:06Z</dcterms:created>
  <dcterms:modified xsi:type="dcterms:W3CDTF">2024-07-03T13:01:24Z</dcterms:modified>
</cp:coreProperties>
</file>